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7" r:id="rId3"/>
  </p:sldMasterIdLst>
  <p:notesMasterIdLst>
    <p:notesMasterId r:id="rId5"/>
  </p:notesMasterIdLst>
  <p:handoutMasterIdLst>
    <p:handoutMasterId r:id="rId44"/>
  </p:handoutMasterIdLst>
  <p:sldIdLst>
    <p:sldId id="337" r:id="rId4"/>
    <p:sldId id="332" r:id="rId6"/>
    <p:sldId id="307" r:id="rId7"/>
    <p:sldId id="305" r:id="rId8"/>
    <p:sldId id="309" r:id="rId9"/>
    <p:sldId id="310" r:id="rId10"/>
    <p:sldId id="311" r:id="rId11"/>
    <p:sldId id="339" r:id="rId12"/>
    <p:sldId id="340" r:id="rId13"/>
    <p:sldId id="347" r:id="rId14"/>
    <p:sldId id="342" r:id="rId15"/>
    <p:sldId id="348" r:id="rId16"/>
    <p:sldId id="315" r:id="rId17"/>
    <p:sldId id="338" r:id="rId18"/>
    <p:sldId id="318" r:id="rId19"/>
    <p:sldId id="335" r:id="rId20"/>
    <p:sldId id="336" r:id="rId21"/>
    <p:sldId id="346" r:id="rId22"/>
    <p:sldId id="345" r:id="rId23"/>
    <p:sldId id="349" r:id="rId24"/>
    <p:sldId id="350" r:id="rId25"/>
    <p:sldId id="353" r:id="rId26"/>
    <p:sldId id="354" r:id="rId27"/>
    <p:sldId id="352" r:id="rId28"/>
    <p:sldId id="371" r:id="rId29"/>
    <p:sldId id="356" r:id="rId30"/>
    <p:sldId id="358" r:id="rId31"/>
    <p:sldId id="360" r:id="rId32"/>
    <p:sldId id="361" r:id="rId33"/>
    <p:sldId id="362" r:id="rId34"/>
    <p:sldId id="363" r:id="rId35"/>
    <p:sldId id="365" r:id="rId36"/>
    <p:sldId id="366" r:id="rId37"/>
    <p:sldId id="367" r:id="rId38"/>
    <p:sldId id="368" r:id="rId39"/>
    <p:sldId id="355" r:id="rId40"/>
    <p:sldId id="359" r:id="rId41"/>
    <p:sldId id="369" r:id="rId42"/>
    <p:sldId id="370" r:id="rId43"/>
  </p:sldIdLst>
  <p:sldSz cx="12192000" cy="6858000"/>
  <p:notesSz cx="6858000" cy="9144000"/>
  <p:embeddedFontLst>
    <p:embeddedFont>
      <p:font typeface="Copperplate Gothic Bold" panose="020E0705020206020404" pitchFamily="34" charset="0"/>
      <p:regular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BF10AB6-3705-4C67-A6E3-C0D22A9BACC5}">
          <p14:sldIdLst>
            <p14:sldId id="337"/>
            <p14:sldId id="332"/>
          </p14:sldIdLst>
        </p14:section>
        <p14:section name="Untitled Section" id="{77FB42B6-B1AF-4186-9ADE-8D2C8F0F120F}">
          <p14:sldIdLst>
            <p14:sldId id="307"/>
            <p14:sldId id="305"/>
            <p14:sldId id="309"/>
            <p14:sldId id="310"/>
            <p14:sldId id="311"/>
            <p14:sldId id="339"/>
            <p14:sldId id="340"/>
            <p14:sldId id="347"/>
            <p14:sldId id="342"/>
            <p14:sldId id="348"/>
            <p14:sldId id="315"/>
            <p14:sldId id="338"/>
            <p14:sldId id="318"/>
            <p14:sldId id="335"/>
            <p14:sldId id="336"/>
            <p14:sldId id="346"/>
            <p14:sldId id="345"/>
            <p14:sldId id="349"/>
            <p14:sldId id="350"/>
            <p14:sldId id="353"/>
            <p14:sldId id="354"/>
            <p14:sldId id="352"/>
            <p14:sldId id="371"/>
            <p14:sldId id="356"/>
            <p14:sldId id="358"/>
            <p14:sldId id="360"/>
            <p14:sldId id="361"/>
            <p14:sldId id="362"/>
            <p14:sldId id="363"/>
            <p14:sldId id="365"/>
            <p14:sldId id="366"/>
            <p14:sldId id="367"/>
            <p14:sldId id="368"/>
            <p14:sldId id="355"/>
            <p14:sldId id="359"/>
            <p14:sldId id="369"/>
            <p14:sldId id="3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32" userDrawn="1">
          <p15:clr>
            <a:srgbClr val="A4A3A4"/>
          </p15:clr>
        </p15:guide>
        <p15:guide id="2" pos="37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1A59"/>
    <a:srgbClr val="0837BD"/>
    <a:srgbClr val="FFFFFF"/>
    <a:srgbClr val="F89634"/>
    <a:srgbClr val="1D71AE"/>
    <a:srgbClr val="E00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05" autoAdjust="0"/>
    <p:restoredTop sz="74497" autoAdjust="0"/>
  </p:normalViewPr>
  <p:slideViewPr>
    <p:cSldViewPr snapToGrid="0" showGuides="1">
      <p:cViewPr>
        <p:scale>
          <a:sx n="60" d="100"/>
          <a:sy n="60" d="100"/>
        </p:scale>
        <p:origin x="-1044" y="72"/>
      </p:cViewPr>
      <p:guideLst>
        <p:guide orient="horz" pos="2232"/>
        <p:guide pos="373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3192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2" Type="http://schemas.openxmlformats.org/officeDocument/2006/relationships/font" Target="fonts/font5.fntdata"/><Relationship Id="rId51" Type="http://schemas.openxmlformats.org/officeDocument/2006/relationships/font" Target="fonts/font4.fntdata"/><Relationship Id="rId50" Type="http://schemas.openxmlformats.org/officeDocument/2006/relationships/font" Target="fonts/font3.fntdata"/><Relationship Id="rId5" Type="http://schemas.openxmlformats.org/officeDocument/2006/relationships/notesMaster" Target="notesMasters/notesMaster1.xml"/><Relationship Id="rId49" Type="http://schemas.openxmlformats.org/officeDocument/2006/relationships/font" Target="fonts/font2.fntdata"/><Relationship Id="rId48" Type="http://schemas.openxmlformats.org/officeDocument/2006/relationships/font" Target="fonts/font1.fntdata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handoutMaster" Target="handoutMasters/handoutMaster1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#1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7B2469-70E1-47D6-85DC-43A2A3CA0725}" type="doc">
      <dgm:prSet loTypeId="relationship" loCatId="relationship" qsTypeId="urn:microsoft.com/office/officeart/2005/8/quickstyle/simple1#1" qsCatId="simple" csTypeId="urn:microsoft.com/office/officeart/2005/8/colors/colorful5#1" csCatId="colorful" phldr="1"/>
      <dgm:spPr/>
      <dgm:t>
        <a:bodyPr/>
        <a:lstStyle/>
        <a:p>
          <a:endParaRPr lang="en-US"/>
        </a:p>
      </dgm:t>
    </dgm:pt>
    <dgm:pt modelId="{216B2FC0-B8BC-43A5-BE2B-DFCEDAA4AA04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Internacionales</a:t>
          </a:r>
          <a:r>
            <a:rPr>
              <a:latin typeface="Arial" panose="020B0604020202020204" pitchFamily="34" charset="0"/>
              <a:cs typeface="Arial" panose="020B0604020202020204" pitchFamily="34" charset="0"/>
            </a:rPr>
            <a:t/>
          </a:r>
          <a:endParaRPr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E30986A-98C1-4724-BC78-73E0DA0F3AAB}" cxnId="{4CE98AB4-EAD8-4E28-897C-B8EFF4D116DC}" type="parTrans">
      <dgm:prSet/>
      <dgm:spPr/>
      <dgm:t>
        <a:bodyPr/>
        <a:lstStyle/>
        <a:p>
          <a:endParaRPr lang="en-US"/>
        </a:p>
      </dgm:t>
    </dgm:pt>
    <dgm:pt modelId="{F32CDF64-DE11-455A-AEA7-6A83FC78345D}" cxnId="{4CE98AB4-EAD8-4E28-897C-B8EFF4D116DC}" type="sibTrans">
      <dgm:prSet/>
      <dgm:spPr/>
      <dgm:t>
        <a:bodyPr/>
        <a:lstStyle/>
        <a:p>
          <a:endParaRPr lang="en-US"/>
        </a:p>
      </dgm:t>
    </dgm:pt>
    <dgm:pt modelId="{3418774D-F832-4B40-BE4D-A73E9277871F}">
      <dgm:prSet phldrT="[Text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s-ES" sz="3600" b="1" dirty="0" smtClean="0">
              <a:latin typeface="Arial" panose="020B0604020202020204" pitchFamily="34" charset="0"/>
              <a:cs typeface="Arial" panose="020B0604020202020204" pitchFamily="34" charset="0"/>
            </a:rPr>
            <a:t>DocuWare</a:t>
          </a:r>
          <a:r>
            <a:rPr lang="en-US" altLang="es-ES" sz="3600" b="1" dirty="0" smtClean="0">
              <a:latin typeface="Arial" panose="020B0604020202020204" pitchFamily="34" charset="0"/>
              <a:cs typeface="Arial" panose="020B0604020202020204" pitchFamily="34" charset="0"/>
            </a:rPr>
            <a:t/>
          </a:r>
          <a:endParaRPr lang="en-US" altLang="es-ES" sz="3600" b="1" dirty="0" smtClean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3F6ED1D-1156-4E6F-B77B-40F6C8357617}" cxnId="{1ACD9337-16F2-4D62-ABB8-249E02225CE8}" type="parTrans">
      <dgm:prSet/>
      <dgm:spPr/>
      <dgm:t>
        <a:bodyPr/>
        <a:lstStyle/>
        <a:p>
          <a:endParaRPr lang="en-US"/>
        </a:p>
      </dgm:t>
    </dgm:pt>
    <dgm:pt modelId="{61B0AE2E-01B6-4561-802C-96F9F7CBFFE6}" cxnId="{1ACD9337-16F2-4D62-ABB8-249E02225CE8}" type="sibTrans">
      <dgm:prSet/>
      <dgm:spPr/>
      <dgm:t>
        <a:bodyPr/>
        <a:lstStyle/>
        <a:p>
          <a:endParaRPr lang="en-US"/>
        </a:p>
      </dgm:t>
    </dgm:pt>
    <dgm:pt modelId="{1305230C-1E73-4FE3-8EA0-E6B75ED04453}">
      <dgm:prSet phldrT="[Text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s-ES" sz="3600" b="1" dirty="0">
              <a:latin typeface="Arial" panose="020B0604020202020204" pitchFamily="34" charset="0"/>
              <a:cs typeface="Arial" panose="020B0604020202020204" pitchFamily="34" charset="0"/>
            </a:rPr>
            <a:t>Laserfiche</a:t>
          </a:r>
          <a:r>
            <a:rPr lang="en-US" altLang="es-ES" sz="3600" b="1" dirty="0">
              <a:latin typeface="Arial" panose="020B0604020202020204" pitchFamily="34" charset="0"/>
              <a:cs typeface="Arial" panose="020B0604020202020204" pitchFamily="34" charset="0"/>
            </a:rPr>
            <a:t/>
          </a:r>
          <a:endParaRPr lang="en-US" altLang="es-ES" sz="36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D729707-E37D-4EF5-A926-3338E631080E}" cxnId="{3CB94A3B-BBE5-4662-9AB6-9E7C7914C029}" type="parTrans">
      <dgm:prSet/>
      <dgm:spPr/>
      <dgm:t>
        <a:bodyPr/>
        <a:lstStyle/>
        <a:p>
          <a:endParaRPr lang="en-US"/>
        </a:p>
      </dgm:t>
    </dgm:pt>
    <dgm:pt modelId="{62639882-AB3C-479B-8C5C-126B3D7E5B6D}" cxnId="{3CB94A3B-BBE5-4662-9AB6-9E7C7914C029}" type="sibTrans">
      <dgm:prSet/>
      <dgm:spPr/>
      <dgm:t>
        <a:bodyPr/>
        <a:lstStyle/>
        <a:p>
          <a:endParaRPr lang="en-US"/>
        </a:p>
      </dgm:t>
    </dgm:pt>
    <dgm:pt modelId="{2CA1F874-0F8C-4A3A-B1F9-D105A0209348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Nacionales</a:t>
          </a: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/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CFA9A84-26D6-42A6-BDBF-787D6C3674CF}" cxnId="{9BFDF184-2ABE-4018-8E4E-CA6C00969A6C}" type="parTrans">
      <dgm:prSet/>
      <dgm:spPr/>
      <dgm:t>
        <a:bodyPr/>
        <a:lstStyle/>
        <a:p>
          <a:endParaRPr lang="en-US"/>
        </a:p>
      </dgm:t>
    </dgm:pt>
    <dgm:pt modelId="{59E745D4-BF20-45B9-9444-CC8C78A125FA}" cxnId="{9BFDF184-2ABE-4018-8E4E-CA6C00969A6C}" type="sibTrans">
      <dgm:prSet/>
      <dgm:spPr/>
      <dgm:t>
        <a:bodyPr/>
        <a:lstStyle/>
        <a:p>
          <a:endParaRPr lang="en-US"/>
        </a:p>
      </dgm:t>
    </dgm:pt>
    <dgm:pt modelId="{28660CB9-EE7A-4830-8F25-3320852FF5D2}">
      <dgm:prSet custT="1"/>
      <dgm:spPr/>
      <dgm:t>
        <a:bodyPr/>
        <a:lstStyle/>
        <a:p>
          <a:r>
            <a:rPr lang="es-MX" sz="4400" b="1" dirty="0" smtClean="0"/>
            <a:t>DigiPyrus</a:t>
          </a:r>
          <a:endParaRPr lang="en-US" sz="3600" b="0" dirty="0"/>
        </a:p>
      </dgm:t>
    </dgm:pt>
    <dgm:pt modelId="{F0910E42-9E1A-42B8-846E-02A75FEF6845}" cxnId="{D9B903FF-E47C-45E7-9119-9B6D7B03C194}" type="parTrans">
      <dgm:prSet/>
      <dgm:spPr/>
      <dgm:t>
        <a:bodyPr/>
        <a:lstStyle/>
        <a:p>
          <a:endParaRPr lang="en-US"/>
        </a:p>
      </dgm:t>
    </dgm:pt>
    <dgm:pt modelId="{C489C0A5-113A-42C9-AD96-AA5A9332EF47}" cxnId="{D9B903FF-E47C-45E7-9119-9B6D7B03C194}" type="sibTrans">
      <dgm:prSet/>
      <dgm:spPr/>
      <dgm:t>
        <a:bodyPr/>
        <a:lstStyle/>
        <a:p>
          <a:endParaRPr lang="en-US"/>
        </a:p>
      </dgm:t>
    </dgm:pt>
    <dgm:pt modelId="{B357771C-1A05-46B1-AA90-2E5235A0EDD2}">
      <dgm:prSet phldr="0" custT="0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MX" b="1" dirty="0" smtClean="0">
              <a:latin typeface="Arial" panose="020B0604020202020204" pitchFamily="34" charset="0"/>
              <a:cs typeface="Arial" panose="020B0604020202020204" pitchFamily="34" charset="0"/>
            </a:rPr>
            <a:t>Sistema para la digitalización de los expedientes en la Secretaría General de la Universidad de las Ciencias Informáticas</a:t>
          </a:r>
          <a:r>
            <a:rPr lang="en-US" b="0" dirty="0">
              <a:latin typeface="Arial" panose="020B0604020202020204" pitchFamily="34" charset="0"/>
              <a:cs typeface="Arial" panose="020B0604020202020204" pitchFamily="34" charset="0"/>
            </a:rPr>
            <a:t/>
          </a:r>
          <a:endParaRPr lang="en-US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F3ACF06-FA88-418C-9C5F-E98472E0CC9F}" cxnId="{3F9F50C3-6DEF-43AE-9FF8-62D7929EC137}" type="parTrans">
      <dgm:prSet/>
      <dgm:spPr/>
      <dgm:t>
        <a:bodyPr/>
        <a:lstStyle/>
        <a:p>
          <a:endParaRPr lang="en-US"/>
        </a:p>
      </dgm:t>
    </dgm:pt>
    <dgm:pt modelId="{EBC0C06F-F141-4BD9-B1D7-918FBB72689E}" cxnId="{3F9F50C3-6DEF-43AE-9FF8-62D7929EC137}" type="sibTrans">
      <dgm:prSet/>
      <dgm:spPr/>
      <dgm:t>
        <a:bodyPr/>
        <a:lstStyle/>
        <a:p>
          <a:endParaRPr lang="en-US"/>
        </a:p>
      </dgm:t>
    </dgm:pt>
    <dgm:pt modelId="{BB3D5F62-4BBC-4F32-9E54-F501EE68DD76}" type="pres">
      <dgm:prSet presAssocID="{367B2469-70E1-47D6-85DC-43A2A3CA072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MX"/>
        </a:p>
      </dgm:t>
    </dgm:pt>
    <dgm:pt modelId="{B6448CD7-B585-41AB-B799-C9861530B222}" type="pres">
      <dgm:prSet presAssocID="{216B2FC0-B8BC-43A5-BE2B-DFCEDAA4AA04}" presName="root" presStyleCnt="0"/>
      <dgm:spPr/>
    </dgm:pt>
    <dgm:pt modelId="{6C299FBE-1725-4D89-829C-DD7D7D423323}" type="pres">
      <dgm:prSet presAssocID="{216B2FC0-B8BC-43A5-BE2B-DFCEDAA4AA04}" presName="rootComposite" presStyleCnt="0"/>
      <dgm:spPr/>
    </dgm:pt>
    <dgm:pt modelId="{BA0EA66F-9394-4875-A8F2-5FD0B1E70DA1}" type="pres">
      <dgm:prSet presAssocID="{216B2FC0-B8BC-43A5-BE2B-DFCEDAA4AA04}" presName="rootText" presStyleLbl="node1" presStyleIdx="0" presStyleCnt="2" custScaleX="233765" custScaleY="121612" custLinFactX="19316" custLinFactNeighborX="100000" custLinFactNeighborY="3367"/>
      <dgm:spPr/>
      <dgm:t>
        <a:bodyPr/>
        <a:lstStyle/>
        <a:p>
          <a:endParaRPr lang="es-MX"/>
        </a:p>
      </dgm:t>
    </dgm:pt>
    <dgm:pt modelId="{D61A00E1-6C2B-4DE4-BAFF-69D3F1C594DA}" type="pres">
      <dgm:prSet presAssocID="{216B2FC0-B8BC-43A5-BE2B-DFCEDAA4AA04}" presName="rootConnector" presStyleCnt="0"/>
      <dgm:spPr/>
      <dgm:t>
        <a:bodyPr/>
        <a:lstStyle/>
        <a:p>
          <a:endParaRPr lang="es-MX"/>
        </a:p>
      </dgm:t>
    </dgm:pt>
    <dgm:pt modelId="{7338F6AF-AEC4-4DCB-BDE5-E9860DB447C3}" type="pres">
      <dgm:prSet presAssocID="{216B2FC0-B8BC-43A5-BE2B-DFCEDAA4AA04}" presName="childShape" presStyleCnt="0"/>
      <dgm:spPr/>
    </dgm:pt>
    <dgm:pt modelId="{F765732A-AC95-4EB2-B345-A59931002294}" type="pres">
      <dgm:prSet presAssocID="{73F6ED1D-1156-4E6F-B77B-40F6C8357617}" presName="Name13" presStyleLbl="parChTrans1D2" presStyleIdx="0" presStyleCnt="4"/>
      <dgm:spPr/>
      <dgm:t>
        <a:bodyPr/>
        <a:lstStyle/>
        <a:p>
          <a:endParaRPr lang="es-MX"/>
        </a:p>
      </dgm:t>
    </dgm:pt>
    <dgm:pt modelId="{B3D60DCA-9848-4FD9-BA4F-96CF3B085120}" type="pres">
      <dgm:prSet presAssocID="{3418774D-F832-4B40-BE4D-A73E9277871F}" presName="childText" presStyleLbl="bgAcc1" presStyleIdx="0" presStyleCnt="4" custScaleX="274663" custScaleY="208490" custLinFactNeighborX="-1155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9E3BC6D5-B2FD-4288-B4F7-505EE689D293}" type="pres">
      <dgm:prSet presAssocID="{1D729707-E37D-4EF5-A926-3338E631080E}" presName="Name13" presStyleLbl="parChTrans1D2" presStyleIdx="1" presStyleCnt="4"/>
      <dgm:spPr/>
      <dgm:t>
        <a:bodyPr/>
        <a:lstStyle/>
        <a:p>
          <a:endParaRPr lang="es-MX"/>
        </a:p>
      </dgm:t>
    </dgm:pt>
    <dgm:pt modelId="{802AB94A-E159-4410-8AF6-477BCB31F882}" type="pres">
      <dgm:prSet presAssocID="{1305230C-1E73-4FE3-8EA0-E6B75ED04453}" presName="childText" presStyleLbl="bgAcc1" presStyleIdx="1" presStyleCnt="4" custScaleX="272762" custScaleY="205781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65C5215F-284B-4F84-9C6D-BA416EFFAE15}" type="pres">
      <dgm:prSet presAssocID="{2CA1F874-0F8C-4A3A-B1F9-D105A0209348}" presName="root" presStyleCnt="0"/>
      <dgm:spPr/>
    </dgm:pt>
    <dgm:pt modelId="{13E3B057-1F09-40F7-BE89-A50D1F9549B5}" type="pres">
      <dgm:prSet presAssocID="{2CA1F874-0F8C-4A3A-B1F9-D105A0209348}" presName="rootComposite" presStyleCnt="0"/>
      <dgm:spPr/>
    </dgm:pt>
    <dgm:pt modelId="{D88E73DF-6ED2-45F1-A76B-EBED6067E285}" type="pres">
      <dgm:prSet presAssocID="{2CA1F874-0F8C-4A3A-B1F9-D105A0209348}" presName="rootText" presStyleLbl="node1" presStyleIdx="1" presStyleCnt="2" custScaleX="176514" custScaleY="127929" custLinFactX="17674" custLinFactNeighborX="100000" custLinFactNeighborY="206"/>
      <dgm:spPr/>
      <dgm:t>
        <a:bodyPr/>
        <a:lstStyle/>
        <a:p>
          <a:endParaRPr lang="es-MX"/>
        </a:p>
      </dgm:t>
    </dgm:pt>
    <dgm:pt modelId="{75C5FECA-15BC-4442-83D6-4DD4FB8105AA}" type="pres">
      <dgm:prSet presAssocID="{2CA1F874-0F8C-4A3A-B1F9-D105A0209348}" presName="rootConnector" presStyleCnt="0"/>
      <dgm:spPr/>
      <dgm:t>
        <a:bodyPr/>
        <a:lstStyle/>
        <a:p>
          <a:endParaRPr lang="es-MX"/>
        </a:p>
      </dgm:t>
    </dgm:pt>
    <dgm:pt modelId="{953B1C5E-B14E-444B-A397-82B3BE37D3BE}" type="pres">
      <dgm:prSet presAssocID="{2CA1F874-0F8C-4A3A-B1F9-D105A0209348}" presName="childShape" presStyleCnt="0"/>
      <dgm:spPr/>
    </dgm:pt>
    <dgm:pt modelId="{054CC259-0284-4914-B31A-33491A3CC8FB}" type="pres">
      <dgm:prSet presAssocID="{F0910E42-9E1A-42B8-846E-02A75FEF6845}" presName="Name13" presStyleLbl="parChTrans1D2" presStyleIdx="2" presStyleCnt="4"/>
      <dgm:spPr/>
      <dgm:t>
        <a:bodyPr/>
        <a:lstStyle/>
        <a:p>
          <a:endParaRPr lang="es-MX"/>
        </a:p>
      </dgm:t>
    </dgm:pt>
    <dgm:pt modelId="{6B8520B7-C756-4181-968F-3338A0B6686E}" type="pres">
      <dgm:prSet presAssocID="{28660CB9-EE7A-4830-8F25-3320852FF5D2}" presName="childText" presStyleLbl="bgAcc1" presStyleIdx="2" presStyleCnt="4" custScaleX="478552" custScaleY="173800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6BD4471A-A54C-40B9-8D25-B17855E2C781}" type="pres">
      <dgm:prSet presAssocID="{5F3ACF06-FA88-418C-9C5F-E98472E0CC9F}" presName="Name13" presStyleLbl="parChTrans1D2" presStyleIdx="3" presStyleCnt="4"/>
      <dgm:spPr/>
      <dgm:t>
        <a:bodyPr/>
        <a:lstStyle/>
        <a:p>
          <a:endParaRPr lang="es-MX"/>
        </a:p>
      </dgm:t>
    </dgm:pt>
    <dgm:pt modelId="{32F39D7C-659B-45F2-8CBE-ECEE465C74DF}" type="pres">
      <dgm:prSet presAssocID="{B357771C-1A05-46B1-AA90-2E5235A0EDD2}" presName="childText" presStyleLbl="bgAcc1" presStyleIdx="3" presStyleCnt="4" custScaleX="471758" custScaleY="226341" custLinFactNeighborX="-10985" custLinFactNeighborY="32856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</dgm:ptLst>
  <dgm:cxnLst>
    <dgm:cxn modelId="{4CE98AB4-EAD8-4E28-897C-B8EFF4D116DC}" srcId="{367B2469-70E1-47D6-85DC-43A2A3CA0725}" destId="{216B2FC0-B8BC-43A5-BE2B-DFCEDAA4AA04}" srcOrd="0" destOrd="0" parTransId="{2E30986A-98C1-4724-BC78-73E0DA0F3AAB}" sibTransId="{F32CDF64-DE11-455A-AEA7-6A83FC78345D}"/>
    <dgm:cxn modelId="{1ACD9337-16F2-4D62-ABB8-249E02225CE8}" srcId="{216B2FC0-B8BC-43A5-BE2B-DFCEDAA4AA04}" destId="{3418774D-F832-4B40-BE4D-A73E9277871F}" srcOrd="0" destOrd="0" parTransId="{73F6ED1D-1156-4E6F-B77B-40F6C8357617}" sibTransId="{61B0AE2E-01B6-4561-802C-96F9F7CBFFE6}"/>
    <dgm:cxn modelId="{3CB94A3B-BBE5-4662-9AB6-9E7C7914C029}" srcId="{216B2FC0-B8BC-43A5-BE2B-DFCEDAA4AA04}" destId="{1305230C-1E73-4FE3-8EA0-E6B75ED04453}" srcOrd="1" destOrd="0" parTransId="{1D729707-E37D-4EF5-A926-3338E631080E}" sibTransId="{62639882-AB3C-479B-8C5C-126B3D7E5B6D}"/>
    <dgm:cxn modelId="{9BFDF184-2ABE-4018-8E4E-CA6C00969A6C}" srcId="{367B2469-70E1-47D6-85DC-43A2A3CA0725}" destId="{2CA1F874-0F8C-4A3A-B1F9-D105A0209348}" srcOrd="1" destOrd="0" parTransId="{FCFA9A84-26D6-42A6-BDBF-787D6C3674CF}" sibTransId="{59E745D4-BF20-45B9-9444-CC8C78A125FA}"/>
    <dgm:cxn modelId="{D9B903FF-E47C-45E7-9119-9B6D7B03C194}" srcId="{2CA1F874-0F8C-4A3A-B1F9-D105A0209348}" destId="{28660CB9-EE7A-4830-8F25-3320852FF5D2}" srcOrd="0" destOrd="1" parTransId="{F0910E42-9E1A-42B8-846E-02A75FEF6845}" sibTransId="{C489C0A5-113A-42C9-AD96-AA5A9332EF47}"/>
    <dgm:cxn modelId="{3F9F50C3-6DEF-43AE-9FF8-62D7929EC137}" srcId="{2CA1F874-0F8C-4A3A-B1F9-D105A0209348}" destId="{B357771C-1A05-46B1-AA90-2E5235A0EDD2}" srcOrd="1" destOrd="1" parTransId="{5F3ACF06-FA88-418C-9C5F-E98472E0CC9F}" sibTransId="{EBC0C06F-F141-4BD9-B1D7-918FBB72689E}"/>
    <dgm:cxn modelId="{6F1CE5D7-56BE-43DF-80A0-B034DF803A67}" type="presOf" srcId="{367B2469-70E1-47D6-85DC-43A2A3CA0725}" destId="{BB3D5F62-4BBC-4F32-9E54-F501EE68DD76}" srcOrd="0" destOrd="0" presId="urn:microsoft.com/office/officeart/2005/8/layout/hierarchy3#1"/>
    <dgm:cxn modelId="{BE26BE41-C4E8-4D69-801D-BB4E41C26322}" type="presParOf" srcId="{BB3D5F62-4BBC-4F32-9E54-F501EE68DD76}" destId="{B6448CD7-B585-41AB-B799-C9861530B222}" srcOrd="0" destOrd="0" presId="urn:microsoft.com/office/officeart/2005/8/layout/hierarchy3#1"/>
    <dgm:cxn modelId="{5A19F11A-C992-4847-BCE2-31C139101117}" type="presParOf" srcId="{B6448CD7-B585-41AB-B799-C9861530B222}" destId="{6C299FBE-1725-4D89-829C-DD7D7D423323}" srcOrd="0" destOrd="0" presId="urn:microsoft.com/office/officeart/2005/8/layout/hierarchy3#1"/>
    <dgm:cxn modelId="{F8D41D57-7816-48BB-8BAE-9C79D32CB255}" type="presOf" srcId="{216B2FC0-B8BC-43A5-BE2B-DFCEDAA4AA04}" destId="{6C299FBE-1725-4D89-829C-DD7D7D423323}" srcOrd="0" destOrd="0" presId="urn:microsoft.com/office/officeart/2005/8/layout/hierarchy3#1"/>
    <dgm:cxn modelId="{617CC21D-6DF3-4815-BAE4-A1BF21F42E83}" type="presParOf" srcId="{6C299FBE-1725-4D89-829C-DD7D7D423323}" destId="{BA0EA66F-9394-4875-A8F2-5FD0B1E70DA1}" srcOrd="0" destOrd="0" presId="urn:microsoft.com/office/officeart/2005/8/layout/hierarchy3#1"/>
    <dgm:cxn modelId="{8E59DC07-9F21-45C7-9412-34B13052B77C}" type="presOf" srcId="{216B2FC0-B8BC-43A5-BE2B-DFCEDAA4AA04}" destId="{BA0EA66F-9394-4875-A8F2-5FD0B1E70DA1}" srcOrd="0" destOrd="0" presId="urn:microsoft.com/office/officeart/2005/8/layout/hierarchy3#1"/>
    <dgm:cxn modelId="{D61B6FCB-3798-4E10-B295-3B54BB435B52}" type="presParOf" srcId="{6C299FBE-1725-4D89-829C-DD7D7D423323}" destId="{D61A00E1-6C2B-4DE4-BAFF-69D3F1C594DA}" srcOrd="1" destOrd="0" presId="urn:microsoft.com/office/officeart/2005/8/layout/hierarchy3#1"/>
    <dgm:cxn modelId="{B052E165-96ED-45E3-9F76-A9906A2FB636}" type="presOf" srcId="{216B2FC0-B8BC-43A5-BE2B-DFCEDAA4AA04}" destId="{D61A00E1-6C2B-4DE4-BAFF-69D3F1C594DA}" srcOrd="0" destOrd="0" presId="urn:microsoft.com/office/officeart/2005/8/layout/hierarchy3#1"/>
    <dgm:cxn modelId="{FC542D23-0F7B-432F-91F9-725ABBE03EEB}" type="presParOf" srcId="{B6448CD7-B585-41AB-B799-C9861530B222}" destId="{7338F6AF-AEC4-4DCB-BDE5-E9860DB447C3}" srcOrd="1" destOrd="0" presId="urn:microsoft.com/office/officeart/2005/8/layout/hierarchy3#1"/>
    <dgm:cxn modelId="{C1709A6E-9DA1-4426-B8BE-80C043448B76}" type="presParOf" srcId="{7338F6AF-AEC4-4DCB-BDE5-E9860DB447C3}" destId="{F765732A-AC95-4EB2-B345-A59931002294}" srcOrd="0" destOrd="1" presId="urn:microsoft.com/office/officeart/2005/8/layout/hierarchy3#1"/>
    <dgm:cxn modelId="{8A532780-4693-4E4C-8BCF-9309A084C8F6}" type="presOf" srcId="{73F6ED1D-1156-4E6F-B77B-40F6C8357617}" destId="{F765732A-AC95-4EB2-B345-A59931002294}" srcOrd="0" destOrd="0" presId="urn:microsoft.com/office/officeart/2005/8/layout/hierarchy3#1"/>
    <dgm:cxn modelId="{2ED7698E-1B0C-4CDB-A805-335E84F630FB}" type="presParOf" srcId="{7338F6AF-AEC4-4DCB-BDE5-E9860DB447C3}" destId="{B3D60DCA-9848-4FD9-BA4F-96CF3B085120}" srcOrd="1" destOrd="1" presId="urn:microsoft.com/office/officeart/2005/8/layout/hierarchy3#1"/>
    <dgm:cxn modelId="{2F64333D-FE82-4B09-8945-0037ED013F24}" type="presOf" srcId="{3418774D-F832-4B40-BE4D-A73E9277871F}" destId="{B3D60DCA-9848-4FD9-BA4F-96CF3B085120}" srcOrd="0" destOrd="0" presId="urn:microsoft.com/office/officeart/2005/8/layout/hierarchy3#1"/>
    <dgm:cxn modelId="{E793019E-8AC7-4D34-85CB-2470BB68C59C}" type="presParOf" srcId="{7338F6AF-AEC4-4DCB-BDE5-E9860DB447C3}" destId="{9E3BC6D5-B2FD-4288-B4F7-505EE689D293}" srcOrd="2" destOrd="1" presId="urn:microsoft.com/office/officeart/2005/8/layout/hierarchy3#1"/>
    <dgm:cxn modelId="{03FF6473-EEF8-407F-B363-C6FF38C4F48C}" type="presOf" srcId="{1D729707-E37D-4EF5-A926-3338E631080E}" destId="{9E3BC6D5-B2FD-4288-B4F7-505EE689D293}" srcOrd="0" destOrd="0" presId="urn:microsoft.com/office/officeart/2005/8/layout/hierarchy3#1"/>
    <dgm:cxn modelId="{8FFDC5E5-EF07-4007-A925-AAB268AF2336}" type="presParOf" srcId="{7338F6AF-AEC4-4DCB-BDE5-E9860DB447C3}" destId="{802AB94A-E159-4410-8AF6-477BCB31F882}" srcOrd="3" destOrd="1" presId="urn:microsoft.com/office/officeart/2005/8/layout/hierarchy3#1"/>
    <dgm:cxn modelId="{EFCD6D51-F12A-4068-9B23-A380D661A7B2}" type="presOf" srcId="{1305230C-1E73-4FE3-8EA0-E6B75ED04453}" destId="{802AB94A-E159-4410-8AF6-477BCB31F882}" srcOrd="0" destOrd="0" presId="urn:microsoft.com/office/officeart/2005/8/layout/hierarchy3#1"/>
    <dgm:cxn modelId="{0F9E101A-462C-42B9-865A-B17FA7D714F4}" type="presParOf" srcId="{BB3D5F62-4BBC-4F32-9E54-F501EE68DD76}" destId="{65C5215F-284B-4F84-9C6D-BA416EFFAE15}" srcOrd="1" destOrd="0" presId="urn:microsoft.com/office/officeart/2005/8/layout/hierarchy3#1"/>
    <dgm:cxn modelId="{DD615557-A4F3-4049-A339-816B5AFF8287}" type="presParOf" srcId="{65C5215F-284B-4F84-9C6D-BA416EFFAE15}" destId="{13E3B057-1F09-40F7-BE89-A50D1F9549B5}" srcOrd="0" destOrd="1" presId="urn:microsoft.com/office/officeart/2005/8/layout/hierarchy3#1"/>
    <dgm:cxn modelId="{0C72CECB-177C-4B08-A86B-AC72211CA287}" type="presOf" srcId="{2CA1F874-0F8C-4A3A-B1F9-D105A0209348}" destId="{13E3B057-1F09-40F7-BE89-A50D1F9549B5}" srcOrd="0" destOrd="0" presId="urn:microsoft.com/office/officeart/2005/8/layout/hierarchy3#1"/>
    <dgm:cxn modelId="{02AF3B8D-C971-4D24-9C50-07FDCB5B9516}" type="presParOf" srcId="{13E3B057-1F09-40F7-BE89-A50D1F9549B5}" destId="{D88E73DF-6ED2-45F1-A76B-EBED6067E285}" srcOrd="0" destOrd="0" presId="urn:microsoft.com/office/officeart/2005/8/layout/hierarchy3#1"/>
    <dgm:cxn modelId="{38703772-10F1-4033-96D0-FD669074961C}" type="presOf" srcId="{2CA1F874-0F8C-4A3A-B1F9-D105A0209348}" destId="{D88E73DF-6ED2-45F1-A76B-EBED6067E285}" srcOrd="0" destOrd="0" presId="urn:microsoft.com/office/officeart/2005/8/layout/hierarchy3#1"/>
    <dgm:cxn modelId="{0FFA0CC4-94A5-4F69-90A2-DA1387AD11DB}" type="presParOf" srcId="{13E3B057-1F09-40F7-BE89-A50D1F9549B5}" destId="{75C5FECA-15BC-4442-83D6-4DD4FB8105AA}" srcOrd="1" destOrd="0" presId="urn:microsoft.com/office/officeart/2005/8/layout/hierarchy3#1"/>
    <dgm:cxn modelId="{F5F7D3A7-8E37-4925-AC80-A2AF508B0F66}" type="presOf" srcId="{2CA1F874-0F8C-4A3A-B1F9-D105A0209348}" destId="{75C5FECA-15BC-4442-83D6-4DD4FB8105AA}" srcOrd="0" destOrd="0" presId="urn:microsoft.com/office/officeart/2005/8/layout/hierarchy3#1"/>
    <dgm:cxn modelId="{A613C744-09E2-41EF-9562-63B9E546D7B6}" type="presParOf" srcId="{65C5215F-284B-4F84-9C6D-BA416EFFAE15}" destId="{953B1C5E-B14E-444B-A397-82B3BE37D3BE}" srcOrd="1" destOrd="1" presId="urn:microsoft.com/office/officeart/2005/8/layout/hierarchy3#1"/>
    <dgm:cxn modelId="{20A3455A-B3B0-45F4-9A53-25AEF1FEAB2F}" type="presParOf" srcId="{953B1C5E-B14E-444B-A397-82B3BE37D3BE}" destId="{054CC259-0284-4914-B31A-33491A3CC8FB}" srcOrd="0" destOrd="1" presId="urn:microsoft.com/office/officeart/2005/8/layout/hierarchy3#1"/>
    <dgm:cxn modelId="{43C33702-A1CC-4FA8-B424-A29FC8BEFE90}" type="presOf" srcId="{F0910E42-9E1A-42B8-846E-02A75FEF6845}" destId="{054CC259-0284-4914-B31A-33491A3CC8FB}" srcOrd="0" destOrd="0" presId="urn:microsoft.com/office/officeart/2005/8/layout/hierarchy3#1"/>
    <dgm:cxn modelId="{DBD35FE0-C818-44A0-8D5D-37BD56D23FAA}" type="presParOf" srcId="{953B1C5E-B14E-444B-A397-82B3BE37D3BE}" destId="{6B8520B7-C756-4181-968F-3338A0B6686E}" srcOrd="1" destOrd="1" presId="urn:microsoft.com/office/officeart/2005/8/layout/hierarchy3#1"/>
    <dgm:cxn modelId="{926FC147-0496-4CA3-B2AB-3DB65B1C13BB}" type="presOf" srcId="{28660CB9-EE7A-4830-8F25-3320852FF5D2}" destId="{6B8520B7-C756-4181-968F-3338A0B6686E}" srcOrd="0" destOrd="0" presId="urn:microsoft.com/office/officeart/2005/8/layout/hierarchy3#1"/>
    <dgm:cxn modelId="{52C86ADE-F267-4CB1-9F64-CD28E72674FE}" type="presParOf" srcId="{953B1C5E-B14E-444B-A397-82B3BE37D3BE}" destId="{6BD4471A-A54C-40B9-8D25-B17855E2C781}" srcOrd="2" destOrd="1" presId="urn:microsoft.com/office/officeart/2005/8/layout/hierarchy3#1"/>
    <dgm:cxn modelId="{B584BD67-0163-45D4-B7A9-E7F60889C2FB}" type="presOf" srcId="{5F3ACF06-FA88-418C-9C5F-E98472E0CC9F}" destId="{6BD4471A-A54C-40B9-8D25-B17855E2C781}" srcOrd="0" destOrd="0" presId="urn:microsoft.com/office/officeart/2005/8/layout/hierarchy3#1"/>
    <dgm:cxn modelId="{86281AC4-3CA9-4DC2-BC71-8D6383EBA5C8}" type="presParOf" srcId="{953B1C5E-B14E-444B-A397-82B3BE37D3BE}" destId="{32F39D7C-659B-45F2-8CBE-ECEE465C74DF}" srcOrd="3" destOrd="1" presId="urn:microsoft.com/office/officeart/2005/8/layout/hierarchy3#1"/>
    <dgm:cxn modelId="{DBB20A79-5511-41FB-A704-E2EDE147CD61}" type="presOf" srcId="{B357771C-1A05-46B1-AA90-2E5235A0EDD2}" destId="{32F39D7C-659B-45F2-8CBE-ECEE465C74DF}" srcOrd="0" destOrd="0" presId="urn:microsoft.com/office/officeart/2005/8/layout/hierarchy3#1"/>
  </dgm:cxnLst>
  <dgm:bg>
    <a:noFill/>
    <a:effectLst>
      <a:outerShdw blurRad="50800" dist="50800" dir="5400000" algn="ctr" rotWithShape="0">
        <a:schemeClr val="tx1"/>
      </a:outerShdw>
    </a:effectLst>
  </dgm:bg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upo 1"/>
      <dsp:cNvGrpSpPr/>
    </dsp:nvGrpSpPr>
    <dsp:grpSpPr>
      <a:xfrm>
        <a:off x="0" y="0"/>
        <a:ext cx="9306559" cy="5685182"/>
        <a:chOff x="0" y="0"/>
        <a:chExt cx="9306559" cy="5685182"/>
      </a:xfrm>
    </dsp:grpSpPr>
    <dsp:sp modelId="{BA0EA66F-9394-4875-A8F2-5FD0B1E70DA1}">
      <dsp:nvSpPr>
        <dsp:cNvPr id="3" name="Rectángulo redondeado 2"/>
        <dsp:cNvSpPr/>
      </dsp:nvSpPr>
      <dsp:spPr bwMode="white">
        <a:xfrm>
          <a:off x="1640428" y="851968"/>
          <a:ext cx="3213942" cy="835998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5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60960" tIns="40640" rIns="60960" bIns="40640" anchor="ctr"/>
        <a:lstStyle>
          <a:lvl1pPr algn="ctr">
            <a:defRPr sz="3200"/>
          </a:lvl1pPr>
          <a:lvl2pPr marL="228600" indent="-228600" algn="ctr">
            <a:defRPr sz="2400"/>
          </a:lvl2pPr>
          <a:lvl3pPr marL="457200" indent="-228600" algn="ctr">
            <a:defRPr sz="2400"/>
          </a:lvl3pPr>
          <a:lvl4pPr marL="685800" indent="-228600" algn="ctr">
            <a:defRPr sz="2400"/>
          </a:lvl4pPr>
          <a:lvl5pPr marL="914400" indent="-228600" algn="ctr">
            <a:defRPr sz="2400"/>
          </a:lvl5pPr>
          <a:lvl6pPr marL="1143000" indent="-228600" algn="ctr">
            <a:defRPr sz="2400"/>
          </a:lvl6pPr>
          <a:lvl7pPr marL="1371600" indent="-228600" algn="ctr">
            <a:defRPr sz="2400"/>
          </a:lvl7pPr>
          <a:lvl8pPr marL="1600200" indent="-228600" algn="ctr">
            <a:defRPr sz="2400"/>
          </a:lvl8pPr>
          <a:lvl9pPr marL="1828800" indent="-228600" algn="ctr">
            <a:defRPr sz="2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Internacionales</a:t>
          </a:r>
          <a:endParaRPr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640428" y="851968"/>
        <a:ext cx="3213942" cy="835998"/>
      </dsp:txXfrm>
    </dsp:sp>
    <dsp:sp modelId="{F765732A-AC95-4EB2-B345-A59931002294}">
      <dsp:nvSpPr>
        <dsp:cNvPr id="5" name="Forma libre 4"/>
        <dsp:cNvSpPr/>
      </dsp:nvSpPr>
      <dsp:spPr bwMode="white">
        <a:xfrm>
          <a:off x="630085" y="1687966"/>
          <a:ext cx="1331738" cy="865323"/>
        </a:xfrm>
        <a:custGeom>
          <a:avLst/>
          <a:gdLst/>
          <a:ahLst/>
          <a:cxnLst/>
          <a:pathLst>
            <a:path w="2097" h="1363">
              <a:moveTo>
                <a:pt x="2097" y="0"/>
              </a:moveTo>
              <a:lnTo>
                <a:pt x="0" y="1363"/>
              </a:lnTo>
            </a:path>
          </a:pathLst>
        </a:custGeom>
      </dsp:spPr>
      <dsp:style>
        <a:lnRef idx="2">
          <a:schemeClr val="accent6"/>
        </a:lnRef>
        <a:fillRef idx="0">
          <a:schemeClr val="accent6">
            <a:tint val="90000"/>
          </a:schemeClr>
        </a:fillRef>
        <a:effectRef idx="0">
          <a:scrgbClr r="0" g="0" b="0"/>
        </a:effectRef>
        <a:fontRef idx="minor"/>
      </dsp:style>
      <dsp:txXfrm>
        <a:off x="630085" y="1687966"/>
        <a:ext cx="1331738" cy="865323"/>
      </dsp:txXfrm>
    </dsp:sp>
    <dsp:sp modelId="{B3D60DCA-9848-4FD9-BA4F-96CF3B085120}">
      <dsp:nvSpPr>
        <dsp:cNvPr id="6" name="Rectángulo redondeado 5"/>
        <dsp:cNvSpPr/>
      </dsp:nvSpPr>
      <dsp:spPr bwMode="white">
        <a:xfrm>
          <a:off x="630085" y="1836678"/>
          <a:ext cx="3020986" cy="1433223"/>
        </a:xfrm>
        <a:prstGeom prst="roundRect">
          <a:avLst>
            <a:gd name="adj" fmla="val 10000"/>
          </a:avLst>
        </a:prstGeom>
      </dsp:spPr>
      <dsp:style>
        <a:lnRef idx="2">
          <a:schemeClr val="accent5">
            <a:hueOff val="0"/>
            <a:satOff val="0"/>
            <a:lumOff val="0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vert="horz" wrap="square" lIns="68580" tIns="45720" rIns="68580" bIns="45720" anchor="ctr"/>
        <a:lstStyle>
          <a:lvl1pPr algn="ctr">
            <a:defRPr sz="23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s-ES" sz="3600" b="1" dirty="0" smtClean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DocuWare</a:t>
          </a:r>
          <a:endParaRPr lang="en-US" altLang="es-ES" sz="3600" b="1" dirty="0" smtClean="0">
            <a:solidFill>
              <a:schemeClr val="dk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30085" y="1836678"/>
        <a:ext cx="3020986" cy="1433223"/>
      </dsp:txXfrm>
    </dsp:sp>
    <dsp:sp modelId="{9E3BC6D5-B2FD-4288-B4F7-505EE689D293}">
      <dsp:nvSpPr>
        <dsp:cNvPr id="7" name="Forma libre 6"/>
        <dsp:cNvSpPr/>
      </dsp:nvSpPr>
      <dsp:spPr bwMode="white">
        <a:xfrm>
          <a:off x="642788" y="1687966"/>
          <a:ext cx="1319034" cy="2461093"/>
        </a:xfrm>
        <a:custGeom>
          <a:avLst/>
          <a:gdLst/>
          <a:ahLst/>
          <a:cxnLst/>
          <a:pathLst>
            <a:path w="2077" h="3876">
              <a:moveTo>
                <a:pt x="2077" y="0"/>
              </a:moveTo>
              <a:lnTo>
                <a:pt x="0" y="3876"/>
              </a:lnTo>
            </a:path>
          </a:pathLst>
        </a:custGeom>
      </dsp:spPr>
      <dsp:style>
        <a:lnRef idx="2">
          <a:schemeClr val="accent6"/>
        </a:lnRef>
        <a:fillRef idx="0">
          <a:schemeClr val="accent6">
            <a:tint val="90000"/>
          </a:schemeClr>
        </a:fillRef>
        <a:effectRef idx="0">
          <a:scrgbClr r="0" g="0" b="0"/>
        </a:effectRef>
        <a:fontRef idx="minor"/>
      </dsp:style>
      <dsp:txXfrm>
        <a:off x="642788" y="1687966"/>
        <a:ext cx="1319034" cy="2461093"/>
      </dsp:txXfrm>
    </dsp:sp>
    <dsp:sp modelId="{802AB94A-E159-4410-8AF6-477BCB31F882}">
      <dsp:nvSpPr>
        <dsp:cNvPr id="8" name="Rectángulo redondeado 7"/>
        <dsp:cNvSpPr/>
      </dsp:nvSpPr>
      <dsp:spPr bwMode="white">
        <a:xfrm>
          <a:off x="642788" y="3441759"/>
          <a:ext cx="3000077" cy="1414601"/>
        </a:xfrm>
        <a:prstGeom prst="roundRect">
          <a:avLst>
            <a:gd name="adj" fmla="val 10000"/>
          </a:avLst>
        </a:prstGeom>
      </dsp:spPr>
      <dsp:style>
        <a:lnRef idx="2">
          <a:schemeClr val="accent5">
            <a:hueOff val="-3100000"/>
            <a:satOff val="-10718"/>
            <a:lumOff val="-783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vert="horz" wrap="square" lIns="68580" tIns="45720" rIns="68580" bIns="45720" anchor="ctr"/>
        <a:lstStyle>
          <a:lvl1pPr algn="ctr">
            <a:defRPr sz="23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s-ES" sz="36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Laserfiche</a:t>
          </a:r>
          <a:endParaRPr lang="en-US" altLang="es-ES" sz="3600" b="1" dirty="0">
            <a:solidFill>
              <a:schemeClr val="dk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42788" y="3441759"/>
        <a:ext cx="3000077" cy="1414601"/>
      </dsp:txXfrm>
    </dsp:sp>
    <dsp:sp modelId="{D88E73DF-6ED2-45F1-A76B-EBED6067E285}">
      <dsp:nvSpPr>
        <dsp:cNvPr id="9" name="Rectángulo redondeado 8"/>
        <dsp:cNvSpPr/>
      </dsp:nvSpPr>
      <dsp:spPr bwMode="white">
        <a:xfrm>
          <a:off x="5175511" y="830239"/>
          <a:ext cx="2426821" cy="879423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5">
            <a:hueOff val="-9300000"/>
            <a:satOff val="-32156"/>
            <a:lumOff val="-2352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60960" tIns="40640" rIns="60960" bIns="40640" anchor="ctr"/>
        <a:lstStyle>
          <a:lvl1pPr algn="ctr">
            <a:defRPr sz="3200"/>
          </a:lvl1pPr>
          <a:lvl2pPr marL="228600" indent="-228600" algn="ctr">
            <a:defRPr sz="2400"/>
          </a:lvl2pPr>
          <a:lvl3pPr marL="457200" indent="-228600" algn="ctr">
            <a:defRPr sz="2400"/>
          </a:lvl3pPr>
          <a:lvl4pPr marL="685800" indent="-228600" algn="ctr">
            <a:defRPr sz="2400"/>
          </a:lvl4pPr>
          <a:lvl5pPr marL="914400" indent="-228600" algn="ctr">
            <a:defRPr sz="2400"/>
          </a:lvl5pPr>
          <a:lvl6pPr marL="1143000" indent="-228600" algn="ctr">
            <a:defRPr sz="2400"/>
          </a:lvl6pPr>
          <a:lvl7pPr marL="1371600" indent="-228600" algn="ctr">
            <a:defRPr sz="2400"/>
          </a:lvl7pPr>
          <a:lvl8pPr marL="1600200" indent="-228600" algn="ctr">
            <a:defRPr sz="2400"/>
          </a:lvl8pPr>
          <a:lvl9pPr marL="1828800" indent="-228600" algn="ctr">
            <a:defRPr sz="2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Nacionales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175511" y="830239"/>
        <a:ext cx="2426821" cy="879423"/>
      </dsp:txXfrm>
    </dsp:sp>
    <dsp:sp modelId="{054CC259-0284-4914-B31A-33491A3CC8FB}">
      <dsp:nvSpPr>
        <dsp:cNvPr id="11" name="Forma libre 10"/>
        <dsp:cNvSpPr/>
      </dsp:nvSpPr>
      <dsp:spPr bwMode="white">
        <a:xfrm>
          <a:off x="4043022" y="1709661"/>
          <a:ext cx="1375171" cy="767818"/>
        </a:xfrm>
        <a:custGeom>
          <a:avLst/>
          <a:gdLst/>
          <a:ahLst/>
          <a:cxnLst/>
          <a:pathLst>
            <a:path w="2166" h="1209">
              <a:moveTo>
                <a:pt x="2166" y="0"/>
              </a:moveTo>
              <a:lnTo>
                <a:pt x="0" y="1209"/>
              </a:lnTo>
            </a:path>
          </a:pathLst>
        </a:custGeom>
      </dsp:spPr>
      <dsp:style>
        <a:lnRef idx="2">
          <a:schemeClr val="accent6"/>
        </a:lnRef>
        <a:fillRef idx="0">
          <a:schemeClr val="accent6">
            <a:tint val="90000"/>
          </a:schemeClr>
        </a:fillRef>
        <a:effectRef idx="0">
          <a:scrgbClr r="0" g="0" b="0"/>
        </a:effectRef>
        <a:fontRef idx="minor"/>
      </dsp:style>
      <dsp:txXfrm>
        <a:off x="4043022" y="1709661"/>
        <a:ext cx="1375171" cy="767818"/>
      </dsp:txXfrm>
    </dsp:sp>
    <dsp:sp modelId="{6B8520B7-C756-4181-968F-3338A0B6686E}">
      <dsp:nvSpPr>
        <dsp:cNvPr id="12" name="Rectángulo redondeado 11"/>
        <dsp:cNvSpPr/>
      </dsp:nvSpPr>
      <dsp:spPr bwMode="white">
        <a:xfrm>
          <a:off x="4043022" y="1880103"/>
          <a:ext cx="5263537" cy="1194754"/>
        </a:xfrm>
        <a:prstGeom prst="roundRect">
          <a:avLst>
            <a:gd name="adj" fmla="val 10000"/>
          </a:avLst>
        </a:prstGeom>
      </dsp:spPr>
      <dsp:style>
        <a:lnRef idx="2">
          <a:schemeClr val="accent5">
            <a:hueOff val="-6200000"/>
            <a:satOff val="-21437"/>
            <a:lumOff val="-1568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83820" tIns="55880" rIns="83820" bIns="55880" anchor="ctr"/>
        <a:lstStyle>
          <a:lvl1pPr algn="ctr">
            <a:defRPr sz="23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MX" sz="4400" b="1" dirty="0" smtClean="0">
              <a:solidFill>
                <a:schemeClr val="dk1"/>
              </a:solidFill>
            </a:rPr>
            <a:t>DigiPyrus</a:t>
          </a:r>
          <a:endParaRPr lang="en-US" sz="3600" b="0" dirty="0">
            <a:solidFill>
              <a:schemeClr val="dk1"/>
            </a:solidFill>
          </a:endParaRPr>
        </a:p>
      </dsp:txBody>
      <dsp:txXfrm>
        <a:off x="4043022" y="1880103"/>
        <a:ext cx="5263537" cy="1194754"/>
      </dsp:txXfrm>
    </dsp:sp>
    <dsp:sp modelId="{6BD4471A-A54C-40B9-8D25-B17855E2C781}">
      <dsp:nvSpPr>
        <dsp:cNvPr id="13" name="Forma libre 12"/>
        <dsp:cNvSpPr/>
      </dsp:nvSpPr>
      <dsp:spPr bwMode="white">
        <a:xfrm>
          <a:off x="3922199" y="1709661"/>
          <a:ext cx="1495994" cy="2540883"/>
        </a:xfrm>
        <a:custGeom>
          <a:avLst/>
          <a:gdLst/>
          <a:ahLst/>
          <a:cxnLst/>
          <a:pathLst>
            <a:path w="2356" h="4001">
              <a:moveTo>
                <a:pt x="2356" y="0"/>
              </a:moveTo>
              <a:lnTo>
                <a:pt x="0" y="4001"/>
              </a:lnTo>
            </a:path>
          </a:pathLst>
        </a:custGeom>
      </dsp:spPr>
      <dsp:style>
        <a:lnRef idx="2">
          <a:schemeClr val="accent6"/>
        </a:lnRef>
        <a:fillRef idx="0">
          <a:schemeClr val="accent6">
            <a:tint val="90000"/>
          </a:schemeClr>
        </a:fillRef>
        <a:effectRef idx="0">
          <a:scrgbClr r="0" g="0" b="0"/>
        </a:effectRef>
        <a:fontRef idx="minor"/>
      </dsp:style>
      <dsp:txXfrm>
        <a:off x="3922199" y="1709661"/>
        <a:ext cx="1495994" cy="2540883"/>
      </dsp:txXfrm>
    </dsp:sp>
    <dsp:sp modelId="{32F39D7C-659B-45F2-8CBE-ECEE465C74DF}">
      <dsp:nvSpPr>
        <dsp:cNvPr id="14" name="Rectángulo redondeado 13"/>
        <dsp:cNvSpPr/>
      </dsp:nvSpPr>
      <dsp:spPr bwMode="white">
        <a:xfrm>
          <a:off x="3922199" y="3472576"/>
          <a:ext cx="5188811" cy="1555936"/>
        </a:xfrm>
        <a:prstGeom prst="roundRect">
          <a:avLst>
            <a:gd name="adj" fmla="val 10000"/>
          </a:avLst>
        </a:prstGeom>
      </dsp:spPr>
      <dsp:style>
        <a:lnRef idx="2">
          <a:schemeClr val="accent5">
            <a:hueOff val="-9300000"/>
            <a:satOff val="-32156"/>
            <a:lumOff val="-2352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vert="horz" wrap="square" lIns="43815" tIns="29210" rIns="43815" bIns="29210" anchor="ctr"/>
        <a:lstStyle>
          <a:lvl1pPr algn="ctr">
            <a:defRPr sz="23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MX" b="1" dirty="0" smtClean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rPr>
            <a:t>Sistema para la digitalización de los expedientes en la Secretaría General de la Universidad de las Ciencias Informáticas</a:t>
          </a:r>
          <a:endParaRPr lang="en-US" b="0" dirty="0">
            <a:solidFill>
              <a:schemeClr val="dk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922199" y="3472576"/>
        <a:ext cx="5188811" cy="1555936"/>
      </dsp:txXfrm>
    </dsp:sp>
    <dsp:sp modelId="{D61A00E1-6C2B-4DE4-BAFF-69D3F1C594DA}">
      <dsp:nvSpPr>
        <dsp:cNvPr id="4" name="Rectángulo redondeado 3" hidden="1"/>
        <dsp:cNvSpPr/>
      </dsp:nvSpPr>
      <dsp:spPr>
        <a:xfrm>
          <a:off x="1640428" y="851968"/>
          <a:ext cx="642788" cy="835998"/>
        </a:xfrm>
        <a:prstGeom prst="roundRect">
          <a:avLst>
            <a:gd name="adj" fmla="val 10000"/>
          </a:avLst>
        </a:prstGeom>
      </dsp:spPr>
      <dsp:txXfrm>
        <a:off x="1640428" y="851968"/>
        <a:ext cx="642788" cy="835998"/>
      </dsp:txXfrm>
    </dsp:sp>
    <dsp:sp modelId="{75C5FECA-15BC-4442-83D6-4DD4FB8105AA}">
      <dsp:nvSpPr>
        <dsp:cNvPr id="10" name="Rectángulo redondeado 9" hidden="1"/>
        <dsp:cNvSpPr/>
      </dsp:nvSpPr>
      <dsp:spPr>
        <a:xfrm>
          <a:off x="5175511" y="830239"/>
          <a:ext cx="485364" cy="879423"/>
        </a:xfrm>
        <a:prstGeom prst="roundRect">
          <a:avLst>
            <a:gd name="adj" fmla="val 10000"/>
          </a:avLst>
        </a:prstGeom>
      </dsp:spPr>
      <dsp:txXfrm>
        <a:off x="5175511" y="830239"/>
        <a:ext cx="485364" cy="8794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#1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46F5B5-00CE-419E-A123-F688E7BA0EB5}" type="datetimeFigureOut">
              <a:rPr lang="en-US" smtClean="0"/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DE9A71-2580-4BC2-A780-E5F612D4C95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22A363-BB99-4017-8766-93DFFACD80E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678F3C-2136-4274-8B6F-2AF3CCD39E2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78F3C-2136-4274-8B6F-2AF3CCD39E2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Marcador de posición de imagen de diapositiva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s-E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Marcador de posición de imagen de diapositiva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s-E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8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78F3C-2136-4274-8B6F-2AF3CCD39E2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Marcador de posición de imagen de diapositiva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s-E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78F3C-2136-4274-8B6F-2AF3CCD39E2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78F3C-2136-4274-8B6F-2AF3CCD39E2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78F3C-2136-4274-8B6F-2AF3CCD39E2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78F3C-2136-4274-8B6F-2AF3CCD39E2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78F3C-2136-4274-8B6F-2AF3CCD39E2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78F3C-2136-4274-8B6F-2AF3CCD39E2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78F3C-2136-4274-8B6F-2AF3CCD39E2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78F3C-2136-4274-8B6F-2AF3CCD39E2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78F3C-2136-4274-8B6F-2AF3CCD39E2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Marcador de posición de imagen de diapositiva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s-E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Marcador de posición de imagen de diapositiva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s-E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191000" y="4386295"/>
            <a:ext cx="7181850" cy="9874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0" y="5488020"/>
            <a:ext cx="7181850" cy="514350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patrón</a:t>
            </a:r>
            <a:endParaRPr lang="es-ES" dirty="0"/>
          </a:p>
        </p:txBody>
      </p:sp>
      <p:pic>
        <p:nvPicPr>
          <p:cNvPr id="6" name="Gráfico 49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5481" y="855630"/>
            <a:ext cx="1346639" cy="971550"/>
          </a:xfrm>
          <a:prstGeom prst="rect">
            <a:avLst/>
          </a:prstGeom>
        </p:spPr>
      </p:pic>
      <p:pic>
        <p:nvPicPr>
          <p:cNvPr id="7" name="Gráfico 50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2410" y="2097342"/>
            <a:ext cx="832780" cy="61262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o + esquem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9" name="Marcador de posición de imagen 9"/>
          <p:cNvSpPr>
            <a:spLocks noGrp="1"/>
          </p:cNvSpPr>
          <p:nvPr>
            <p:ph type="pic" sz="quarter" idx="13" hasCustomPrompt="1"/>
          </p:nvPr>
        </p:nvSpPr>
        <p:spPr>
          <a:xfrm>
            <a:off x="6702574" y="1453834"/>
            <a:ext cx="4155927" cy="4165916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s-MX" dirty="0"/>
              <a:t>Coloca tu esquema aquí o elimina este recuadro y crea tu propio esquema</a:t>
            </a:r>
            <a:endParaRPr lang="en-US" dirty="0"/>
          </a:p>
        </p:txBody>
      </p:sp>
      <p:sp>
        <p:nvSpPr>
          <p:cNvPr id="10" name="Marcador de texto 1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2430780"/>
            <a:ext cx="4864552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  <a:endParaRPr lang="es-ES" dirty="0"/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  <a:endParaRPr lang="es-ES" dirty="0"/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  <a:endParaRPr lang="es-ES" dirty="0"/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  <a:endParaRPr lang="es-ES" dirty="0"/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12" name="Marcador de texto 17"/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1501140"/>
            <a:ext cx="4864552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+ tex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11" name="Marcador de posición de imagen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01140"/>
            <a:ext cx="4107180" cy="5356860"/>
          </a:xfrm>
          <a:custGeom>
            <a:avLst/>
            <a:gdLst>
              <a:gd name="connsiteX0" fmla="*/ 0 w 4065188"/>
              <a:gd name="connsiteY0" fmla="*/ 0 h 5302702"/>
              <a:gd name="connsiteX1" fmla="*/ 3435902 w 4065188"/>
              <a:gd name="connsiteY1" fmla="*/ 0 h 5302702"/>
              <a:gd name="connsiteX2" fmla="*/ 4065188 w 4065188"/>
              <a:gd name="connsiteY2" fmla="*/ 629286 h 5302702"/>
              <a:gd name="connsiteX3" fmla="*/ 4065188 w 4065188"/>
              <a:gd name="connsiteY3" fmla="*/ 5302702 h 5302702"/>
              <a:gd name="connsiteX4" fmla="*/ 0 w 4065188"/>
              <a:gd name="connsiteY4" fmla="*/ 5302702 h 5302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65188" h="5302702">
                <a:moveTo>
                  <a:pt x="0" y="0"/>
                </a:moveTo>
                <a:lnTo>
                  <a:pt x="3435902" y="0"/>
                </a:lnTo>
                <a:cubicBezTo>
                  <a:pt x="3783447" y="0"/>
                  <a:pt x="4065188" y="281741"/>
                  <a:pt x="4065188" y="629286"/>
                </a:cubicBezTo>
                <a:lnTo>
                  <a:pt x="4065188" y="5302702"/>
                </a:lnTo>
                <a:lnTo>
                  <a:pt x="0" y="530270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s-MX" dirty="0"/>
              <a:t>Tu imagen aquí</a:t>
            </a:r>
            <a:endParaRPr lang="es-MX" dirty="0"/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5295900" y="2430780"/>
            <a:ext cx="5924550" cy="3097184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  <a:endParaRPr lang="es-ES" dirty="0"/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  <a:endParaRPr lang="es-ES" dirty="0"/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  <a:endParaRPr lang="es-ES" dirty="0"/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  <a:endParaRPr lang="es-ES" dirty="0"/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22" name="Marcador de texto 17"/>
          <p:cNvSpPr>
            <a:spLocks noGrp="1"/>
          </p:cNvSpPr>
          <p:nvPr>
            <p:ph type="body" sz="quarter" idx="12" hasCustomPrompt="1"/>
          </p:nvPr>
        </p:nvSpPr>
        <p:spPr>
          <a:xfrm>
            <a:off x="5295900" y="1501140"/>
            <a:ext cx="5924550" cy="8250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rgbClr val="E000E0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ci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02917"/>
            <a:ext cx="12192000" cy="4397375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defRPr lang="es-MX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defRPr/>
            </a:pPr>
            <a:r>
              <a:rPr lang="es-MX" dirty="0"/>
              <a:t>Tu imagen aquí</a:t>
            </a:r>
            <a:endParaRPr lang="es-MX" dirty="0"/>
          </a:p>
        </p:txBody>
      </p:sp>
      <p:sp>
        <p:nvSpPr>
          <p:cNvPr id="5" name="Marcador de texto 3"/>
          <p:cNvSpPr>
            <a:spLocks noGrp="1"/>
          </p:cNvSpPr>
          <p:nvPr>
            <p:ph type="body" sz="quarter" idx="11" hasCustomPrompt="1"/>
          </p:nvPr>
        </p:nvSpPr>
        <p:spPr>
          <a:xfrm>
            <a:off x="354875" y="6095470"/>
            <a:ext cx="6440711" cy="5596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Pie de foto</a:t>
            </a:r>
            <a:endParaRPr lang="es-ES" dirty="0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4" name="Rectángulo: una sola esquina redondeada 3"/>
          <p:cNvSpPr/>
          <p:nvPr userDrawn="1"/>
        </p:nvSpPr>
        <p:spPr>
          <a:xfrm flipH="1">
            <a:off x="0" y="5314950"/>
            <a:ext cx="12190815" cy="1543050"/>
          </a:xfrm>
          <a:prstGeom prst="round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Marcador de texto 1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563688"/>
            <a:ext cx="3232150" cy="2798762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1"/>
              </a:buClr>
              <a:defRPr sz="1800">
                <a:solidFill>
                  <a:schemeClr val="tx2"/>
                </a:solidFill>
              </a:defRPr>
            </a:lvl2pPr>
            <a:lvl3pPr>
              <a:buClr>
                <a:schemeClr val="tx1"/>
              </a:buClr>
              <a:defRPr sz="1600">
                <a:solidFill>
                  <a:schemeClr val="tx2"/>
                </a:solidFill>
              </a:defRPr>
            </a:lvl3pPr>
            <a:lvl4pPr>
              <a:buClr>
                <a:schemeClr val="tx1"/>
              </a:buClr>
              <a:defRPr sz="1400">
                <a:solidFill>
                  <a:schemeClr val="tx2"/>
                </a:solidFill>
              </a:defRPr>
            </a:lvl4pPr>
            <a:lvl5pPr>
              <a:buClr>
                <a:schemeClr val="tx1"/>
              </a:buCl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  <a:endParaRPr lang="es-ES" dirty="0"/>
          </a:p>
          <a:p>
            <a:pPr lvl="1"/>
            <a:r>
              <a:rPr lang="es-ES" dirty="0"/>
              <a:t>Segundo nivel</a:t>
            </a:r>
            <a:endParaRPr lang="es-ES" dirty="0"/>
          </a:p>
          <a:p>
            <a:pPr lvl="2"/>
            <a:r>
              <a:rPr lang="es-ES" dirty="0"/>
              <a:t>Tercer nivel</a:t>
            </a:r>
            <a:endParaRPr lang="es-ES" dirty="0"/>
          </a:p>
          <a:p>
            <a:pPr lvl="3"/>
            <a:r>
              <a:rPr lang="es-ES" dirty="0"/>
              <a:t>Cuarto nivel</a:t>
            </a:r>
            <a:endParaRPr lang="es-ES" dirty="0"/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6" name="Marcador de tex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4448492" y="1563370"/>
            <a:ext cx="3232150" cy="2798762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1"/>
              </a:buClr>
              <a:defRPr sz="1800">
                <a:solidFill>
                  <a:schemeClr val="tx2"/>
                </a:solidFill>
              </a:defRPr>
            </a:lvl2pPr>
            <a:lvl3pPr>
              <a:buClr>
                <a:schemeClr val="tx1"/>
              </a:buClr>
              <a:defRPr sz="1600">
                <a:solidFill>
                  <a:schemeClr val="tx2"/>
                </a:solidFill>
              </a:defRPr>
            </a:lvl3pPr>
            <a:lvl4pPr>
              <a:buClr>
                <a:schemeClr val="tx1"/>
              </a:buClr>
              <a:defRPr sz="1400">
                <a:solidFill>
                  <a:schemeClr val="tx2"/>
                </a:solidFill>
              </a:defRPr>
            </a:lvl4pPr>
            <a:lvl5pPr>
              <a:buClr>
                <a:schemeClr val="tx1"/>
              </a:buCl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  <a:endParaRPr lang="es-ES" dirty="0"/>
          </a:p>
          <a:p>
            <a:pPr lvl="1"/>
            <a:r>
              <a:rPr lang="es-ES" dirty="0"/>
              <a:t>Segundo nivel</a:t>
            </a:r>
            <a:endParaRPr lang="es-ES" dirty="0"/>
          </a:p>
          <a:p>
            <a:pPr lvl="2"/>
            <a:r>
              <a:rPr lang="es-ES" dirty="0"/>
              <a:t>Tercer nivel</a:t>
            </a:r>
            <a:endParaRPr lang="es-ES" dirty="0"/>
          </a:p>
          <a:p>
            <a:pPr lvl="3"/>
            <a:r>
              <a:rPr lang="es-ES" dirty="0"/>
              <a:t>Cuarto nivel</a:t>
            </a:r>
            <a:endParaRPr lang="es-ES" dirty="0"/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7" name="Marcador de texto 12"/>
          <p:cNvSpPr>
            <a:spLocks noGrp="1"/>
          </p:cNvSpPr>
          <p:nvPr>
            <p:ph type="body" sz="quarter" idx="12" hasCustomPrompt="1"/>
          </p:nvPr>
        </p:nvSpPr>
        <p:spPr>
          <a:xfrm>
            <a:off x="8058784" y="1563370"/>
            <a:ext cx="3232150" cy="2798762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1"/>
              </a:buClr>
              <a:defRPr sz="1800">
                <a:solidFill>
                  <a:schemeClr val="tx2"/>
                </a:solidFill>
              </a:defRPr>
            </a:lvl2pPr>
            <a:lvl3pPr>
              <a:buClr>
                <a:schemeClr val="tx1"/>
              </a:buClr>
              <a:defRPr sz="1600">
                <a:solidFill>
                  <a:schemeClr val="tx2"/>
                </a:solidFill>
              </a:defRPr>
            </a:lvl3pPr>
            <a:lvl4pPr>
              <a:buClr>
                <a:schemeClr val="tx1"/>
              </a:buClr>
              <a:defRPr sz="1400">
                <a:solidFill>
                  <a:schemeClr val="tx2"/>
                </a:solidFill>
              </a:defRPr>
            </a:lvl4pPr>
            <a:lvl5pPr>
              <a:buClr>
                <a:schemeClr val="tx1"/>
              </a:buCl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  <a:endParaRPr lang="es-ES" dirty="0"/>
          </a:p>
          <a:p>
            <a:pPr lvl="1"/>
            <a:r>
              <a:rPr lang="es-ES" dirty="0"/>
              <a:t>Segundo nivel</a:t>
            </a:r>
            <a:endParaRPr lang="es-ES" dirty="0"/>
          </a:p>
          <a:p>
            <a:pPr lvl="2"/>
            <a:r>
              <a:rPr lang="es-ES" dirty="0"/>
              <a:t>Tercer nivel</a:t>
            </a:r>
            <a:endParaRPr lang="es-ES" dirty="0"/>
          </a:p>
          <a:p>
            <a:pPr lvl="3"/>
            <a:r>
              <a:rPr lang="es-ES" dirty="0"/>
              <a:t>Cuarto nivel</a:t>
            </a:r>
            <a:endParaRPr lang="es-ES" dirty="0"/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8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554" y="6015038"/>
            <a:ext cx="3232150" cy="7143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Descripción 1</a:t>
            </a:r>
            <a:endParaRPr lang="es-ES" dirty="0"/>
          </a:p>
        </p:txBody>
      </p:sp>
      <p:sp>
        <p:nvSpPr>
          <p:cNvPr id="9" name="Marcador de texto 12"/>
          <p:cNvSpPr>
            <a:spLocks noGrp="1"/>
          </p:cNvSpPr>
          <p:nvPr>
            <p:ph type="body" sz="quarter" idx="14" hasCustomPrompt="1"/>
          </p:nvPr>
        </p:nvSpPr>
        <p:spPr>
          <a:xfrm>
            <a:off x="4448492" y="6015038"/>
            <a:ext cx="3232150" cy="7143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Descripción 2</a:t>
            </a:r>
            <a:endParaRPr lang="es-ES" dirty="0"/>
          </a:p>
        </p:txBody>
      </p:sp>
      <p:sp>
        <p:nvSpPr>
          <p:cNvPr id="10" name="Marcador de texto 12"/>
          <p:cNvSpPr>
            <a:spLocks noGrp="1"/>
          </p:cNvSpPr>
          <p:nvPr>
            <p:ph type="body" sz="quarter" idx="15" hasCustomPrompt="1"/>
          </p:nvPr>
        </p:nvSpPr>
        <p:spPr>
          <a:xfrm>
            <a:off x="8024430" y="6015038"/>
            <a:ext cx="3232150" cy="7143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Descripción 3</a:t>
            </a:r>
            <a:endParaRPr lang="es-E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191000" y="4386295"/>
            <a:ext cx="7181850" cy="9874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0" y="5488020"/>
            <a:ext cx="7181850" cy="514350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patrón</a:t>
            </a:r>
            <a:endParaRPr lang="es-ES" dirty="0"/>
          </a:p>
        </p:txBody>
      </p:sp>
      <p:pic>
        <p:nvPicPr>
          <p:cNvPr id="6" name="Gráfico 49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5481" y="855630"/>
            <a:ext cx="1346639" cy="971550"/>
          </a:xfrm>
          <a:prstGeom prst="rect">
            <a:avLst/>
          </a:prstGeom>
        </p:spPr>
      </p:pic>
      <p:pic>
        <p:nvPicPr>
          <p:cNvPr id="7" name="Gráfico 50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2410" y="2097342"/>
            <a:ext cx="832780" cy="61262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uchas gracia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50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2410" y="2097342"/>
            <a:ext cx="832781" cy="612620"/>
          </a:xfrm>
          <a:prstGeom prst="rect">
            <a:avLst/>
          </a:prstGeom>
        </p:spPr>
      </p:pic>
      <p:pic>
        <p:nvPicPr>
          <p:cNvPr id="10" name="Gráfico 50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5481" y="855630"/>
            <a:ext cx="1346639" cy="971550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191000" y="4366840"/>
            <a:ext cx="7181850" cy="9874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0" y="5468565"/>
            <a:ext cx="7181850" cy="514350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patrón</a:t>
            </a:r>
            <a:endParaRPr lang="es-E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mbio de tem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 hasCustomPrompt="1"/>
          </p:nvPr>
        </p:nvSpPr>
        <p:spPr>
          <a:xfrm>
            <a:off x="2550884" y="4216878"/>
            <a:ext cx="6212115" cy="1510821"/>
          </a:xfrm>
          <a:prstGeom prst="rect">
            <a:avLst/>
          </a:prstGeom>
        </p:spPr>
        <p:txBody>
          <a:bodyPr anchor="ctr"/>
          <a:lstStyle>
            <a:lvl1pPr algn="l"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 dirty="0"/>
              <a:t>Aquí va el subtítulo o tema nuevo.</a:t>
            </a:r>
            <a:br>
              <a:rPr lang="es-ES" dirty="0"/>
            </a:br>
            <a:r>
              <a:rPr lang="es-ES" dirty="0"/>
              <a:t>Copie el círculo de la diapo similar de manera que variar el color y el campo de texto asociado.</a:t>
            </a:r>
            <a:endParaRPr lang="en-US" dirty="0"/>
          </a:p>
        </p:txBody>
      </p:sp>
      <p:grpSp>
        <p:nvGrpSpPr>
          <p:cNvPr id="4" name="Grupo 3"/>
          <p:cNvGrpSpPr/>
          <p:nvPr userDrawn="1"/>
        </p:nvGrpSpPr>
        <p:grpSpPr>
          <a:xfrm>
            <a:off x="-26829" y="1231683"/>
            <a:ext cx="2884330" cy="5331894"/>
            <a:chOff x="-1429" y="598714"/>
            <a:chExt cx="3062129" cy="5660570"/>
          </a:xfrm>
          <a:solidFill>
            <a:schemeClr val="bg1"/>
          </a:solidFill>
        </p:grpSpPr>
        <p:sp>
          <p:nvSpPr>
            <p:cNvPr id="5" name="Forma libre: forma 4"/>
            <p:cNvSpPr/>
            <p:nvPr/>
          </p:nvSpPr>
          <p:spPr>
            <a:xfrm>
              <a:off x="-1428" y="598714"/>
              <a:ext cx="3062128" cy="3169214"/>
            </a:xfrm>
            <a:custGeom>
              <a:avLst/>
              <a:gdLst>
                <a:gd name="connsiteX0" fmla="*/ 0 w 3062128"/>
                <a:gd name="connsiteY0" fmla="*/ 0 h 3169214"/>
                <a:gd name="connsiteX1" fmla="*/ 2818899 w 3062128"/>
                <a:gd name="connsiteY1" fmla="*/ 2540906 h 3169214"/>
                <a:gd name="connsiteX2" fmla="*/ 2821161 w 3062128"/>
                <a:gd name="connsiteY2" fmla="*/ 2585651 h 3169214"/>
                <a:gd name="connsiteX3" fmla="*/ 2821162 w 3062128"/>
                <a:gd name="connsiteY3" fmla="*/ 2585651 h 3169214"/>
                <a:gd name="connsiteX4" fmla="*/ 2826996 w 3062128"/>
                <a:gd name="connsiteY4" fmla="*/ 2586239 h 3169214"/>
                <a:gd name="connsiteX5" fmla="*/ 3062128 w 3062128"/>
                <a:gd name="connsiteY5" fmla="*/ 2874735 h 3169214"/>
                <a:gd name="connsiteX6" fmla="*/ 2826996 w 3062128"/>
                <a:gd name="connsiteY6" fmla="*/ 3163231 h 3169214"/>
                <a:gd name="connsiteX7" fmla="*/ 2812013 w 3062128"/>
                <a:gd name="connsiteY7" fmla="*/ 3164741 h 3169214"/>
                <a:gd name="connsiteX8" fmla="*/ 2767649 w 3062128"/>
                <a:gd name="connsiteY8" fmla="*/ 3169214 h 3169214"/>
                <a:gd name="connsiteX9" fmla="*/ 2708301 w 3062128"/>
                <a:gd name="connsiteY9" fmla="*/ 3163231 h 3169214"/>
                <a:gd name="connsiteX10" fmla="*/ 2680188 w 3062128"/>
                <a:gd name="connsiteY10" fmla="*/ 3154504 h 3169214"/>
                <a:gd name="connsiteX11" fmla="*/ 2653024 w 3062128"/>
                <a:gd name="connsiteY11" fmla="*/ 3146072 h 3169214"/>
                <a:gd name="connsiteX12" fmla="*/ 2473169 w 3062128"/>
                <a:gd name="connsiteY12" fmla="*/ 2874735 h 3169214"/>
                <a:gd name="connsiteX13" fmla="*/ 2653024 w 3062128"/>
                <a:gd name="connsiteY13" fmla="*/ 2603398 h 3169214"/>
                <a:gd name="connsiteX14" fmla="*/ 2690422 w 3062128"/>
                <a:gd name="connsiteY14" fmla="*/ 2591789 h 3169214"/>
                <a:gd name="connsiteX15" fmla="*/ 2708301 w 3062128"/>
                <a:gd name="connsiteY15" fmla="*/ 2586239 h 3169214"/>
                <a:gd name="connsiteX16" fmla="*/ 2767648 w 3062128"/>
                <a:gd name="connsiteY16" fmla="*/ 2580256 h 3169214"/>
                <a:gd name="connsiteX17" fmla="*/ 2767648 w 3062128"/>
                <a:gd name="connsiteY17" fmla="*/ 2580256 h 3169214"/>
                <a:gd name="connsiteX18" fmla="*/ 2708300 w 3062128"/>
                <a:gd name="connsiteY18" fmla="*/ 2586239 h 3169214"/>
                <a:gd name="connsiteX19" fmla="*/ 2690421 w 3062128"/>
                <a:gd name="connsiteY19" fmla="*/ 2591789 h 3169214"/>
                <a:gd name="connsiteX20" fmla="*/ 2689427 w 3062128"/>
                <a:gd name="connsiteY20" fmla="*/ 2570771 h 3169214"/>
                <a:gd name="connsiteX21" fmla="*/ 276233 w 3062128"/>
                <a:gd name="connsiteY21" fmla="*/ 139151 h 3169214"/>
                <a:gd name="connsiteX22" fmla="*/ 0 w 3062128"/>
                <a:gd name="connsiteY22" fmla="*/ 125185 h 316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62128" h="3169214">
                  <a:moveTo>
                    <a:pt x="0" y="0"/>
                  </a:moveTo>
                  <a:cubicBezTo>
                    <a:pt x="1467108" y="0"/>
                    <a:pt x="2673794" y="1113717"/>
                    <a:pt x="2818899" y="2540906"/>
                  </a:cubicBezTo>
                  <a:lnTo>
                    <a:pt x="2821161" y="2585651"/>
                  </a:lnTo>
                  <a:lnTo>
                    <a:pt x="2821162" y="2585651"/>
                  </a:lnTo>
                  <a:lnTo>
                    <a:pt x="2826996" y="2586239"/>
                  </a:lnTo>
                  <a:cubicBezTo>
                    <a:pt x="2961186" y="2613698"/>
                    <a:pt x="3062128" y="2732428"/>
                    <a:pt x="3062128" y="2874735"/>
                  </a:cubicBezTo>
                  <a:cubicBezTo>
                    <a:pt x="3062128" y="3017041"/>
                    <a:pt x="2961186" y="3135772"/>
                    <a:pt x="2826996" y="3163231"/>
                  </a:cubicBezTo>
                  <a:lnTo>
                    <a:pt x="2812013" y="3164741"/>
                  </a:lnTo>
                  <a:lnTo>
                    <a:pt x="2767649" y="3169214"/>
                  </a:lnTo>
                  <a:cubicBezTo>
                    <a:pt x="2747320" y="3169214"/>
                    <a:pt x="2727471" y="3167154"/>
                    <a:pt x="2708301" y="3163231"/>
                  </a:cubicBezTo>
                  <a:lnTo>
                    <a:pt x="2680188" y="3154504"/>
                  </a:lnTo>
                  <a:lnTo>
                    <a:pt x="2653024" y="3146072"/>
                  </a:lnTo>
                  <a:cubicBezTo>
                    <a:pt x="2547331" y="3101368"/>
                    <a:pt x="2473169" y="2996712"/>
                    <a:pt x="2473169" y="2874735"/>
                  </a:cubicBezTo>
                  <a:cubicBezTo>
                    <a:pt x="2473169" y="2752758"/>
                    <a:pt x="2547331" y="2648102"/>
                    <a:pt x="2653024" y="2603398"/>
                  </a:cubicBezTo>
                  <a:lnTo>
                    <a:pt x="2690422" y="2591789"/>
                  </a:lnTo>
                  <a:lnTo>
                    <a:pt x="2708301" y="2586239"/>
                  </a:lnTo>
                  <a:lnTo>
                    <a:pt x="2767648" y="2580256"/>
                  </a:lnTo>
                  <a:lnTo>
                    <a:pt x="2767648" y="2580256"/>
                  </a:lnTo>
                  <a:cubicBezTo>
                    <a:pt x="2747319" y="2580256"/>
                    <a:pt x="2727470" y="2582316"/>
                    <a:pt x="2708300" y="2586239"/>
                  </a:cubicBezTo>
                  <a:lnTo>
                    <a:pt x="2690421" y="2591789"/>
                  </a:lnTo>
                  <a:lnTo>
                    <a:pt x="2689427" y="2570771"/>
                  </a:lnTo>
                  <a:cubicBezTo>
                    <a:pt x="2567641" y="1289633"/>
                    <a:pt x="1553434" y="269021"/>
                    <a:pt x="276233" y="139151"/>
                  </a:cubicBezTo>
                  <a:lnTo>
                    <a:pt x="0" y="125185"/>
                  </a:lnTo>
                  <a:close/>
                </a:path>
              </a:pathLst>
            </a:cu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 b="1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6" name="Forma libre: forma 5"/>
            <p:cNvSpPr/>
            <p:nvPr/>
          </p:nvSpPr>
          <p:spPr>
            <a:xfrm>
              <a:off x="-1429" y="4874266"/>
              <a:ext cx="2437448" cy="1385018"/>
            </a:xfrm>
            <a:custGeom>
              <a:avLst/>
              <a:gdLst>
                <a:gd name="connsiteX0" fmla="*/ 1990931 w 2437448"/>
                <a:gd name="connsiteY0" fmla="*/ 382562 h 1385018"/>
                <a:gd name="connsiteX1" fmla="*/ 2019843 w 2437448"/>
                <a:gd name="connsiteY1" fmla="*/ 417603 h 1385018"/>
                <a:gd name="connsiteX2" fmla="*/ 2056047 w 2437448"/>
                <a:gd name="connsiteY2" fmla="*/ 447474 h 1385018"/>
                <a:gd name="connsiteX3" fmla="*/ 2087074 w 2437448"/>
                <a:gd name="connsiteY3" fmla="*/ 464315 h 1385018"/>
                <a:gd name="connsiteX4" fmla="*/ 2003607 w 2437448"/>
                <a:gd name="connsiteY4" fmla="*/ 556047 h 1385018"/>
                <a:gd name="connsiteX5" fmla="*/ 0 w 2437448"/>
                <a:gd name="connsiteY5" fmla="*/ 1385018 h 1385018"/>
                <a:gd name="connsiteX6" fmla="*/ 0 w 2437448"/>
                <a:gd name="connsiteY6" fmla="*/ 1259832 h 1385018"/>
                <a:gd name="connsiteX7" fmla="*/ 276233 w 2437448"/>
                <a:gd name="connsiteY7" fmla="*/ 1245866 h 1385018"/>
                <a:gd name="connsiteX8" fmla="*/ 1828523 w 2437448"/>
                <a:gd name="connsiteY8" fmla="*/ 546145 h 1385018"/>
                <a:gd name="connsiteX9" fmla="*/ 2379419 w 2437448"/>
                <a:gd name="connsiteY9" fmla="*/ 88158 h 1385018"/>
                <a:gd name="connsiteX10" fmla="*/ 2395670 w 2437448"/>
                <a:gd name="connsiteY10" fmla="*/ 107854 h 1385018"/>
                <a:gd name="connsiteX11" fmla="*/ 2437448 w 2437448"/>
                <a:gd name="connsiteY11" fmla="*/ 244627 h 1385018"/>
                <a:gd name="connsiteX12" fmla="*/ 2192821 w 2437448"/>
                <a:gd name="connsiteY12" fmla="*/ 489253 h 1385018"/>
                <a:gd name="connsiteX13" fmla="*/ 2097601 w 2437448"/>
                <a:gd name="connsiteY13" fmla="*/ 470029 h 1385018"/>
                <a:gd name="connsiteX14" fmla="*/ 2087075 w 2437448"/>
                <a:gd name="connsiteY14" fmla="*/ 464316 h 1385018"/>
                <a:gd name="connsiteX15" fmla="*/ 2186489 w 2437448"/>
                <a:gd name="connsiteY15" fmla="*/ 355058 h 1385018"/>
                <a:gd name="connsiteX16" fmla="*/ 2349607 w 2437448"/>
                <a:gd name="connsiteY16" fmla="*/ 137173 h 1385018"/>
                <a:gd name="connsiteX17" fmla="*/ 2273238 w 2437448"/>
                <a:gd name="connsiteY17" fmla="*/ 14629 h 1385018"/>
                <a:gd name="connsiteX18" fmla="*/ 2288041 w 2437448"/>
                <a:gd name="connsiteY18" fmla="*/ 19224 h 1385018"/>
                <a:gd name="connsiteX19" fmla="*/ 2365799 w 2437448"/>
                <a:gd name="connsiteY19" fmla="*/ 71649 h 1385018"/>
                <a:gd name="connsiteX20" fmla="*/ 2379419 w 2437448"/>
                <a:gd name="connsiteY20" fmla="*/ 88157 h 1385018"/>
                <a:gd name="connsiteX21" fmla="*/ 2349607 w 2437448"/>
                <a:gd name="connsiteY21" fmla="*/ 137172 h 1385018"/>
                <a:gd name="connsiteX22" fmla="*/ 2186489 w 2437448"/>
                <a:gd name="connsiteY22" fmla="*/ 355057 h 1385018"/>
                <a:gd name="connsiteX23" fmla="*/ 2087075 w 2437448"/>
                <a:gd name="connsiteY23" fmla="*/ 464315 h 1385018"/>
                <a:gd name="connsiteX24" fmla="*/ 2056048 w 2437448"/>
                <a:gd name="connsiteY24" fmla="*/ 447474 h 1385018"/>
                <a:gd name="connsiteX25" fmla="*/ 2019844 w 2437448"/>
                <a:gd name="connsiteY25" fmla="*/ 417603 h 1385018"/>
                <a:gd name="connsiteX26" fmla="*/ 1990932 w 2437448"/>
                <a:gd name="connsiteY26" fmla="*/ 382562 h 1385018"/>
                <a:gd name="connsiteX27" fmla="*/ 1999848 w 2437448"/>
                <a:gd name="connsiteY27" fmla="*/ 373581 h 1385018"/>
                <a:gd name="connsiteX28" fmla="*/ 2155206 w 2437448"/>
                <a:gd name="connsiteY28" fmla="*/ 186226 h 1385018"/>
                <a:gd name="connsiteX29" fmla="*/ 2192820 w 2437448"/>
                <a:gd name="connsiteY29" fmla="*/ 0 h 1385018"/>
                <a:gd name="connsiteX30" fmla="*/ 2242121 w 2437448"/>
                <a:gd name="connsiteY30" fmla="*/ 4970 h 1385018"/>
                <a:gd name="connsiteX31" fmla="*/ 2273237 w 2437448"/>
                <a:gd name="connsiteY31" fmla="*/ 14629 h 1385018"/>
                <a:gd name="connsiteX32" fmla="*/ 2155205 w 2437448"/>
                <a:gd name="connsiteY32" fmla="*/ 186226 h 1385018"/>
                <a:gd name="connsiteX33" fmla="*/ 1999847 w 2437448"/>
                <a:gd name="connsiteY33" fmla="*/ 373581 h 1385018"/>
                <a:gd name="connsiteX34" fmla="*/ 1990931 w 2437448"/>
                <a:gd name="connsiteY34" fmla="*/ 382562 h 1385018"/>
                <a:gd name="connsiteX35" fmla="*/ 1989971 w 2437448"/>
                <a:gd name="connsiteY35" fmla="*/ 381399 h 1385018"/>
                <a:gd name="connsiteX36" fmla="*/ 1948193 w 2437448"/>
                <a:gd name="connsiteY36" fmla="*/ 244626 h 1385018"/>
                <a:gd name="connsiteX37" fmla="*/ 2192820 w 2437448"/>
                <a:gd name="connsiteY37" fmla="*/ 0 h 1385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437448" h="1385018">
                  <a:moveTo>
                    <a:pt x="1990931" y="382562"/>
                  </a:moveTo>
                  <a:lnTo>
                    <a:pt x="2019843" y="417603"/>
                  </a:lnTo>
                  <a:cubicBezTo>
                    <a:pt x="2030910" y="428670"/>
                    <a:pt x="2043032" y="438682"/>
                    <a:pt x="2056047" y="447474"/>
                  </a:cubicBezTo>
                  <a:lnTo>
                    <a:pt x="2087074" y="464315"/>
                  </a:lnTo>
                  <a:lnTo>
                    <a:pt x="2003607" y="556047"/>
                  </a:lnTo>
                  <a:cubicBezTo>
                    <a:pt x="1490839" y="1068228"/>
                    <a:pt x="782457" y="1385018"/>
                    <a:pt x="0" y="1385018"/>
                  </a:cubicBezTo>
                  <a:lnTo>
                    <a:pt x="0" y="1259832"/>
                  </a:lnTo>
                  <a:lnTo>
                    <a:pt x="276233" y="1245866"/>
                  </a:lnTo>
                  <a:cubicBezTo>
                    <a:pt x="872260" y="1185260"/>
                    <a:pt x="1411013" y="930671"/>
                    <a:pt x="1828523" y="546145"/>
                  </a:cubicBezTo>
                  <a:close/>
                  <a:moveTo>
                    <a:pt x="2379419" y="88158"/>
                  </a:moveTo>
                  <a:lnTo>
                    <a:pt x="2395670" y="107854"/>
                  </a:lnTo>
                  <a:cubicBezTo>
                    <a:pt x="2422046" y="146897"/>
                    <a:pt x="2437448" y="193964"/>
                    <a:pt x="2437448" y="244627"/>
                  </a:cubicBezTo>
                  <a:cubicBezTo>
                    <a:pt x="2437448" y="379730"/>
                    <a:pt x="2327925" y="489253"/>
                    <a:pt x="2192821" y="489253"/>
                  </a:cubicBezTo>
                  <a:cubicBezTo>
                    <a:pt x="2159045" y="489253"/>
                    <a:pt x="2126868" y="482408"/>
                    <a:pt x="2097601" y="470029"/>
                  </a:cubicBezTo>
                  <a:lnTo>
                    <a:pt x="2087075" y="464316"/>
                  </a:lnTo>
                  <a:lnTo>
                    <a:pt x="2186489" y="355058"/>
                  </a:lnTo>
                  <a:cubicBezTo>
                    <a:pt x="2244235" y="285167"/>
                    <a:pt x="2298687" y="212459"/>
                    <a:pt x="2349607" y="137173"/>
                  </a:cubicBezTo>
                  <a:close/>
                  <a:moveTo>
                    <a:pt x="2273238" y="14629"/>
                  </a:moveTo>
                  <a:lnTo>
                    <a:pt x="2288041" y="19224"/>
                  </a:lnTo>
                  <a:cubicBezTo>
                    <a:pt x="2317308" y="31603"/>
                    <a:pt x="2343664" y="49515"/>
                    <a:pt x="2365799" y="71649"/>
                  </a:cubicBezTo>
                  <a:lnTo>
                    <a:pt x="2379419" y="88157"/>
                  </a:lnTo>
                  <a:lnTo>
                    <a:pt x="2349607" y="137172"/>
                  </a:lnTo>
                  <a:cubicBezTo>
                    <a:pt x="2298687" y="212458"/>
                    <a:pt x="2244235" y="285166"/>
                    <a:pt x="2186489" y="355057"/>
                  </a:cubicBezTo>
                  <a:lnTo>
                    <a:pt x="2087075" y="464315"/>
                  </a:lnTo>
                  <a:lnTo>
                    <a:pt x="2056048" y="447474"/>
                  </a:lnTo>
                  <a:cubicBezTo>
                    <a:pt x="2043033" y="438682"/>
                    <a:pt x="2030911" y="428670"/>
                    <a:pt x="2019844" y="417603"/>
                  </a:cubicBezTo>
                  <a:lnTo>
                    <a:pt x="1990932" y="382562"/>
                  </a:lnTo>
                  <a:lnTo>
                    <a:pt x="1999848" y="373581"/>
                  </a:lnTo>
                  <a:cubicBezTo>
                    <a:pt x="2054357" y="313532"/>
                    <a:pt x="2106205" y="251018"/>
                    <a:pt x="2155206" y="186226"/>
                  </a:cubicBezTo>
                  <a:close/>
                  <a:moveTo>
                    <a:pt x="2192820" y="0"/>
                  </a:moveTo>
                  <a:cubicBezTo>
                    <a:pt x="2209708" y="0"/>
                    <a:pt x="2226196" y="1712"/>
                    <a:pt x="2242121" y="4970"/>
                  </a:cubicBezTo>
                  <a:lnTo>
                    <a:pt x="2273237" y="14629"/>
                  </a:lnTo>
                  <a:lnTo>
                    <a:pt x="2155205" y="186226"/>
                  </a:lnTo>
                  <a:cubicBezTo>
                    <a:pt x="2106204" y="251018"/>
                    <a:pt x="2054356" y="313532"/>
                    <a:pt x="1999847" y="373581"/>
                  </a:cubicBezTo>
                  <a:lnTo>
                    <a:pt x="1990931" y="382562"/>
                  </a:lnTo>
                  <a:lnTo>
                    <a:pt x="1989971" y="381399"/>
                  </a:lnTo>
                  <a:cubicBezTo>
                    <a:pt x="1963595" y="342356"/>
                    <a:pt x="1948193" y="295290"/>
                    <a:pt x="1948193" y="244626"/>
                  </a:cubicBezTo>
                  <a:cubicBezTo>
                    <a:pt x="1948193" y="109523"/>
                    <a:pt x="2057716" y="0"/>
                    <a:pt x="2192820" y="0"/>
                  </a:cubicBezTo>
                  <a:close/>
                </a:path>
              </a:pathLst>
            </a:cu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 b="1" dirty="0">
                <a:solidFill>
                  <a:schemeClr val="tx2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chas gracia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50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2410" y="2097342"/>
            <a:ext cx="832781" cy="612620"/>
          </a:xfrm>
          <a:prstGeom prst="rect">
            <a:avLst/>
          </a:prstGeom>
        </p:spPr>
      </p:pic>
      <p:pic>
        <p:nvPicPr>
          <p:cNvPr id="10" name="Gráfico 50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5481" y="855630"/>
            <a:ext cx="1346639" cy="971550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191000" y="4366840"/>
            <a:ext cx="7181850" cy="9874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0" y="5468565"/>
            <a:ext cx="7181850" cy="514350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patrón</a:t>
            </a:r>
            <a:endParaRPr lang="es-E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s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1344159" y="2612570"/>
            <a:ext cx="9759270" cy="192832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(…) Haga clic para modificar los estilos de texto del patrón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 hasCustomPrompt="1"/>
          </p:nvPr>
        </p:nvSpPr>
        <p:spPr>
          <a:xfrm>
            <a:off x="1480457" y="4721454"/>
            <a:ext cx="7384143" cy="55967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800" i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Cita</a:t>
            </a:r>
            <a:endParaRPr lang="es-E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se cor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2423889" y="2685143"/>
            <a:ext cx="7309530" cy="142032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s-ES" dirty="0"/>
              <a:t>(…) Frase corta</a:t>
            </a:r>
            <a:endParaRPr lang="es-ES" dirty="0"/>
          </a:p>
        </p:txBody>
      </p:sp>
      <p:sp>
        <p:nvSpPr>
          <p:cNvPr id="6" name="Marcador de texto 3"/>
          <p:cNvSpPr>
            <a:spLocks noGrp="1"/>
          </p:cNvSpPr>
          <p:nvPr>
            <p:ph type="body" sz="quarter" idx="11" hasCustomPrompt="1"/>
          </p:nvPr>
        </p:nvSpPr>
        <p:spPr>
          <a:xfrm>
            <a:off x="2423889" y="4329568"/>
            <a:ext cx="6440711" cy="55967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800" i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Cita</a:t>
            </a:r>
            <a:endParaRPr lang="es-E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bio de tem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 hasCustomPrompt="1"/>
          </p:nvPr>
        </p:nvSpPr>
        <p:spPr>
          <a:xfrm>
            <a:off x="2550884" y="4216878"/>
            <a:ext cx="6212115" cy="1510821"/>
          </a:xfrm>
          <a:prstGeom prst="rect">
            <a:avLst/>
          </a:prstGeom>
        </p:spPr>
        <p:txBody>
          <a:bodyPr anchor="ctr"/>
          <a:lstStyle>
            <a:lvl1pPr algn="l"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 dirty="0"/>
              <a:t>Aquí va el subtítulo o tema nuevo.</a:t>
            </a:r>
            <a:br>
              <a:rPr lang="es-ES" dirty="0"/>
            </a:br>
            <a:r>
              <a:rPr lang="es-ES" dirty="0"/>
              <a:t>Copie el círculo de la diapo similar de manera que variar el color y el campo de texto asociado.</a:t>
            </a:r>
            <a:endParaRPr lang="en-US" dirty="0"/>
          </a:p>
        </p:txBody>
      </p:sp>
      <p:grpSp>
        <p:nvGrpSpPr>
          <p:cNvPr id="4" name="Grupo 3"/>
          <p:cNvGrpSpPr/>
          <p:nvPr userDrawn="1"/>
        </p:nvGrpSpPr>
        <p:grpSpPr>
          <a:xfrm>
            <a:off x="-26829" y="1231683"/>
            <a:ext cx="2884330" cy="5331894"/>
            <a:chOff x="-1429" y="598714"/>
            <a:chExt cx="3062129" cy="5660570"/>
          </a:xfrm>
          <a:solidFill>
            <a:schemeClr val="bg1"/>
          </a:solidFill>
        </p:grpSpPr>
        <p:sp>
          <p:nvSpPr>
            <p:cNvPr id="5" name="Forma libre: forma 4"/>
            <p:cNvSpPr/>
            <p:nvPr/>
          </p:nvSpPr>
          <p:spPr>
            <a:xfrm>
              <a:off x="-1428" y="598714"/>
              <a:ext cx="3062128" cy="3169214"/>
            </a:xfrm>
            <a:custGeom>
              <a:avLst/>
              <a:gdLst>
                <a:gd name="connsiteX0" fmla="*/ 0 w 3062128"/>
                <a:gd name="connsiteY0" fmla="*/ 0 h 3169214"/>
                <a:gd name="connsiteX1" fmla="*/ 2818899 w 3062128"/>
                <a:gd name="connsiteY1" fmla="*/ 2540906 h 3169214"/>
                <a:gd name="connsiteX2" fmla="*/ 2821161 w 3062128"/>
                <a:gd name="connsiteY2" fmla="*/ 2585651 h 3169214"/>
                <a:gd name="connsiteX3" fmla="*/ 2821162 w 3062128"/>
                <a:gd name="connsiteY3" fmla="*/ 2585651 h 3169214"/>
                <a:gd name="connsiteX4" fmla="*/ 2826996 w 3062128"/>
                <a:gd name="connsiteY4" fmla="*/ 2586239 h 3169214"/>
                <a:gd name="connsiteX5" fmla="*/ 3062128 w 3062128"/>
                <a:gd name="connsiteY5" fmla="*/ 2874735 h 3169214"/>
                <a:gd name="connsiteX6" fmla="*/ 2826996 w 3062128"/>
                <a:gd name="connsiteY6" fmla="*/ 3163231 h 3169214"/>
                <a:gd name="connsiteX7" fmla="*/ 2812013 w 3062128"/>
                <a:gd name="connsiteY7" fmla="*/ 3164741 h 3169214"/>
                <a:gd name="connsiteX8" fmla="*/ 2767649 w 3062128"/>
                <a:gd name="connsiteY8" fmla="*/ 3169214 h 3169214"/>
                <a:gd name="connsiteX9" fmla="*/ 2708301 w 3062128"/>
                <a:gd name="connsiteY9" fmla="*/ 3163231 h 3169214"/>
                <a:gd name="connsiteX10" fmla="*/ 2680188 w 3062128"/>
                <a:gd name="connsiteY10" fmla="*/ 3154504 h 3169214"/>
                <a:gd name="connsiteX11" fmla="*/ 2653024 w 3062128"/>
                <a:gd name="connsiteY11" fmla="*/ 3146072 h 3169214"/>
                <a:gd name="connsiteX12" fmla="*/ 2473169 w 3062128"/>
                <a:gd name="connsiteY12" fmla="*/ 2874735 h 3169214"/>
                <a:gd name="connsiteX13" fmla="*/ 2653024 w 3062128"/>
                <a:gd name="connsiteY13" fmla="*/ 2603398 h 3169214"/>
                <a:gd name="connsiteX14" fmla="*/ 2690422 w 3062128"/>
                <a:gd name="connsiteY14" fmla="*/ 2591789 h 3169214"/>
                <a:gd name="connsiteX15" fmla="*/ 2708301 w 3062128"/>
                <a:gd name="connsiteY15" fmla="*/ 2586239 h 3169214"/>
                <a:gd name="connsiteX16" fmla="*/ 2767648 w 3062128"/>
                <a:gd name="connsiteY16" fmla="*/ 2580256 h 3169214"/>
                <a:gd name="connsiteX17" fmla="*/ 2767648 w 3062128"/>
                <a:gd name="connsiteY17" fmla="*/ 2580256 h 3169214"/>
                <a:gd name="connsiteX18" fmla="*/ 2708300 w 3062128"/>
                <a:gd name="connsiteY18" fmla="*/ 2586239 h 3169214"/>
                <a:gd name="connsiteX19" fmla="*/ 2690421 w 3062128"/>
                <a:gd name="connsiteY19" fmla="*/ 2591789 h 3169214"/>
                <a:gd name="connsiteX20" fmla="*/ 2689427 w 3062128"/>
                <a:gd name="connsiteY20" fmla="*/ 2570771 h 3169214"/>
                <a:gd name="connsiteX21" fmla="*/ 276233 w 3062128"/>
                <a:gd name="connsiteY21" fmla="*/ 139151 h 3169214"/>
                <a:gd name="connsiteX22" fmla="*/ 0 w 3062128"/>
                <a:gd name="connsiteY22" fmla="*/ 125185 h 316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62128" h="3169214">
                  <a:moveTo>
                    <a:pt x="0" y="0"/>
                  </a:moveTo>
                  <a:cubicBezTo>
                    <a:pt x="1467108" y="0"/>
                    <a:pt x="2673794" y="1113717"/>
                    <a:pt x="2818899" y="2540906"/>
                  </a:cubicBezTo>
                  <a:lnTo>
                    <a:pt x="2821161" y="2585651"/>
                  </a:lnTo>
                  <a:lnTo>
                    <a:pt x="2821162" y="2585651"/>
                  </a:lnTo>
                  <a:lnTo>
                    <a:pt x="2826996" y="2586239"/>
                  </a:lnTo>
                  <a:cubicBezTo>
                    <a:pt x="2961186" y="2613698"/>
                    <a:pt x="3062128" y="2732428"/>
                    <a:pt x="3062128" y="2874735"/>
                  </a:cubicBezTo>
                  <a:cubicBezTo>
                    <a:pt x="3062128" y="3017041"/>
                    <a:pt x="2961186" y="3135772"/>
                    <a:pt x="2826996" y="3163231"/>
                  </a:cubicBezTo>
                  <a:lnTo>
                    <a:pt x="2812013" y="3164741"/>
                  </a:lnTo>
                  <a:lnTo>
                    <a:pt x="2767649" y="3169214"/>
                  </a:lnTo>
                  <a:cubicBezTo>
                    <a:pt x="2747320" y="3169214"/>
                    <a:pt x="2727471" y="3167154"/>
                    <a:pt x="2708301" y="3163231"/>
                  </a:cubicBezTo>
                  <a:lnTo>
                    <a:pt x="2680188" y="3154504"/>
                  </a:lnTo>
                  <a:lnTo>
                    <a:pt x="2653024" y="3146072"/>
                  </a:lnTo>
                  <a:cubicBezTo>
                    <a:pt x="2547331" y="3101368"/>
                    <a:pt x="2473169" y="2996712"/>
                    <a:pt x="2473169" y="2874735"/>
                  </a:cubicBezTo>
                  <a:cubicBezTo>
                    <a:pt x="2473169" y="2752758"/>
                    <a:pt x="2547331" y="2648102"/>
                    <a:pt x="2653024" y="2603398"/>
                  </a:cubicBezTo>
                  <a:lnTo>
                    <a:pt x="2690422" y="2591789"/>
                  </a:lnTo>
                  <a:lnTo>
                    <a:pt x="2708301" y="2586239"/>
                  </a:lnTo>
                  <a:lnTo>
                    <a:pt x="2767648" y="2580256"/>
                  </a:lnTo>
                  <a:lnTo>
                    <a:pt x="2767648" y="2580256"/>
                  </a:lnTo>
                  <a:cubicBezTo>
                    <a:pt x="2747319" y="2580256"/>
                    <a:pt x="2727470" y="2582316"/>
                    <a:pt x="2708300" y="2586239"/>
                  </a:cubicBezTo>
                  <a:lnTo>
                    <a:pt x="2690421" y="2591789"/>
                  </a:lnTo>
                  <a:lnTo>
                    <a:pt x="2689427" y="2570771"/>
                  </a:lnTo>
                  <a:cubicBezTo>
                    <a:pt x="2567641" y="1289633"/>
                    <a:pt x="1553434" y="269021"/>
                    <a:pt x="276233" y="139151"/>
                  </a:cubicBezTo>
                  <a:lnTo>
                    <a:pt x="0" y="125185"/>
                  </a:lnTo>
                  <a:close/>
                </a:path>
              </a:pathLst>
            </a:cu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 b="1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6" name="Forma libre: forma 5"/>
            <p:cNvSpPr/>
            <p:nvPr/>
          </p:nvSpPr>
          <p:spPr>
            <a:xfrm>
              <a:off x="-1429" y="4874266"/>
              <a:ext cx="2437448" cy="1385018"/>
            </a:xfrm>
            <a:custGeom>
              <a:avLst/>
              <a:gdLst>
                <a:gd name="connsiteX0" fmla="*/ 1990931 w 2437448"/>
                <a:gd name="connsiteY0" fmla="*/ 382562 h 1385018"/>
                <a:gd name="connsiteX1" fmla="*/ 2019843 w 2437448"/>
                <a:gd name="connsiteY1" fmla="*/ 417603 h 1385018"/>
                <a:gd name="connsiteX2" fmla="*/ 2056047 w 2437448"/>
                <a:gd name="connsiteY2" fmla="*/ 447474 h 1385018"/>
                <a:gd name="connsiteX3" fmla="*/ 2087074 w 2437448"/>
                <a:gd name="connsiteY3" fmla="*/ 464315 h 1385018"/>
                <a:gd name="connsiteX4" fmla="*/ 2003607 w 2437448"/>
                <a:gd name="connsiteY4" fmla="*/ 556047 h 1385018"/>
                <a:gd name="connsiteX5" fmla="*/ 0 w 2437448"/>
                <a:gd name="connsiteY5" fmla="*/ 1385018 h 1385018"/>
                <a:gd name="connsiteX6" fmla="*/ 0 w 2437448"/>
                <a:gd name="connsiteY6" fmla="*/ 1259832 h 1385018"/>
                <a:gd name="connsiteX7" fmla="*/ 276233 w 2437448"/>
                <a:gd name="connsiteY7" fmla="*/ 1245866 h 1385018"/>
                <a:gd name="connsiteX8" fmla="*/ 1828523 w 2437448"/>
                <a:gd name="connsiteY8" fmla="*/ 546145 h 1385018"/>
                <a:gd name="connsiteX9" fmla="*/ 2379419 w 2437448"/>
                <a:gd name="connsiteY9" fmla="*/ 88158 h 1385018"/>
                <a:gd name="connsiteX10" fmla="*/ 2395670 w 2437448"/>
                <a:gd name="connsiteY10" fmla="*/ 107854 h 1385018"/>
                <a:gd name="connsiteX11" fmla="*/ 2437448 w 2437448"/>
                <a:gd name="connsiteY11" fmla="*/ 244627 h 1385018"/>
                <a:gd name="connsiteX12" fmla="*/ 2192821 w 2437448"/>
                <a:gd name="connsiteY12" fmla="*/ 489253 h 1385018"/>
                <a:gd name="connsiteX13" fmla="*/ 2097601 w 2437448"/>
                <a:gd name="connsiteY13" fmla="*/ 470029 h 1385018"/>
                <a:gd name="connsiteX14" fmla="*/ 2087075 w 2437448"/>
                <a:gd name="connsiteY14" fmla="*/ 464316 h 1385018"/>
                <a:gd name="connsiteX15" fmla="*/ 2186489 w 2437448"/>
                <a:gd name="connsiteY15" fmla="*/ 355058 h 1385018"/>
                <a:gd name="connsiteX16" fmla="*/ 2349607 w 2437448"/>
                <a:gd name="connsiteY16" fmla="*/ 137173 h 1385018"/>
                <a:gd name="connsiteX17" fmla="*/ 2273238 w 2437448"/>
                <a:gd name="connsiteY17" fmla="*/ 14629 h 1385018"/>
                <a:gd name="connsiteX18" fmla="*/ 2288041 w 2437448"/>
                <a:gd name="connsiteY18" fmla="*/ 19224 h 1385018"/>
                <a:gd name="connsiteX19" fmla="*/ 2365799 w 2437448"/>
                <a:gd name="connsiteY19" fmla="*/ 71649 h 1385018"/>
                <a:gd name="connsiteX20" fmla="*/ 2379419 w 2437448"/>
                <a:gd name="connsiteY20" fmla="*/ 88157 h 1385018"/>
                <a:gd name="connsiteX21" fmla="*/ 2349607 w 2437448"/>
                <a:gd name="connsiteY21" fmla="*/ 137172 h 1385018"/>
                <a:gd name="connsiteX22" fmla="*/ 2186489 w 2437448"/>
                <a:gd name="connsiteY22" fmla="*/ 355057 h 1385018"/>
                <a:gd name="connsiteX23" fmla="*/ 2087075 w 2437448"/>
                <a:gd name="connsiteY23" fmla="*/ 464315 h 1385018"/>
                <a:gd name="connsiteX24" fmla="*/ 2056048 w 2437448"/>
                <a:gd name="connsiteY24" fmla="*/ 447474 h 1385018"/>
                <a:gd name="connsiteX25" fmla="*/ 2019844 w 2437448"/>
                <a:gd name="connsiteY25" fmla="*/ 417603 h 1385018"/>
                <a:gd name="connsiteX26" fmla="*/ 1990932 w 2437448"/>
                <a:gd name="connsiteY26" fmla="*/ 382562 h 1385018"/>
                <a:gd name="connsiteX27" fmla="*/ 1999848 w 2437448"/>
                <a:gd name="connsiteY27" fmla="*/ 373581 h 1385018"/>
                <a:gd name="connsiteX28" fmla="*/ 2155206 w 2437448"/>
                <a:gd name="connsiteY28" fmla="*/ 186226 h 1385018"/>
                <a:gd name="connsiteX29" fmla="*/ 2192820 w 2437448"/>
                <a:gd name="connsiteY29" fmla="*/ 0 h 1385018"/>
                <a:gd name="connsiteX30" fmla="*/ 2242121 w 2437448"/>
                <a:gd name="connsiteY30" fmla="*/ 4970 h 1385018"/>
                <a:gd name="connsiteX31" fmla="*/ 2273237 w 2437448"/>
                <a:gd name="connsiteY31" fmla="*/ 14629 h 1385018"/>
                <a:gd name="connsiteX32" fmla="*/ 2155205 w 2437448"/>
                <a:gd name="connsiteY32" fmla="*/ 186226 h 1385018"/>
                <a:gd name="connsiteX33" fmla="*/ 1999847 w 2437448"/>
                <a:gd name="connsiteY33" fmla="*/ 373581 h 1385018"/>
                <a:gd name="connsiteX34" fmla="*/ 1990931 w 2437448"/>
                <a:gd name="connsiteY34" fmla="*/ 382562 h 1385018"/>
                <a:gd name="connsiteX35" fmla="*/ 1989971 w 2437448"/>
                <a:gd name="connsiteY35" fmla="*/ 381399 h 1385018"/>
                <a:gd name="connsiteX36" fmla="*/ 1948193 w 2437448"/>
                <a:gd name="connsiteY36" fmla="*/ 244626 h 1385018"/>
                <a:gd name="connsiteX37" fmla="*/ 2192820 w 2437448"/>
                <a:gd name="connsiteY37" fmla="*/ 0 h 1385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437448" h="1385018">
                  <a:moveTo>
                    <a:pt x="1990931" y="382562"/>
                  </a:moveTo>
                  <a:lnTo>
                    <a:pt x="2019843" y="417603"/>
                  </a:lnTo>
                  <a:cubicBezTo>
                    <a:pt x="2030910" y="428670"/>
                    <a:pt x="2043032" y="438682"/>
                    <a:pt x="2056047" y="447474"/>
                  </a:cubicBezTo>
                  <a:lnTo>
                    <a:pt x="2087074" y="464315"/>
                  </a:lnTo>
                  <a:lnTo>
                    <a:pt x="2003607" y="556047"/>
                  </a:lnTo>
                  <a:cubicBezTo>
                    <a:pt x="1490839" y="1068228"/>
                    <a:pt x="782457" y="1385018"/>
                    <a:pt x="0" y="1385018"/>
                  </a:cubicBezTo>
                  <a:lnTo>
                    <a:pt x="0" y="1259832"/>
                  </a:lnTo>
                  <a:lnTo>
                    <a:pt x="276233" y="1245866"/>
                  </a:lnTo>
                  <a:cubicBezTo>
                    <a:pt x="872260" y="1185260"/>
                    <a:pt x="1411013" y="930671"/>
                    <a:pt x="1828523" y="546145"/>
                  </a:cubicBezTo>
                  <a:close/>
                  <a:moveTo>
                    <a:pt x="2379419" y="88158"/>
                  </a:moveTo>
                  <a:lnTo>
                    <a:pt x="2395670" y="107854"/>
                  </a:lnTo>
                  <a:cubicBezTo>
                    <a:pt x="2422046" y="146897"/>
                    <a:pt x="2437448" y="193964"/>
                    <a:pt x="2437448" y="244627"/>
                  </a:cubicBezTo>
                  <a:cubicBezTo>
                    <a:pt x="2437448" y="379730"/>
                    <a:pt x="2327925" y="489253"/>
                    <a:pt x="2192821" y="489253"/>
                  </a:cubicBezTo>
                  <a:cubicBezTo>
                    <a:pt x="2159045" y="489253"/>
                    <a:pt x="2126868" y="482408"/>
                    <a:pt x="2097601" y="470029"/>
                  </a:cubicBezTo>
                  <a:lnTo>
                    <a:pt x="2087075" y="464316"/>
                  </a:lnTo>
                  <a:lnTo>
                    <a:pt x="2186489" y="355058"/>
                  </a:lnTo>
                  <a:cubicBezTo>
                    <a:pt x="2244235" y="285167"/>
                    <a:pt x="2298687" y="212459"/>
                    <a:pt x="2349607" y="137173"/>
                  </a:cubicBezTo>
                  <a:close/>
                  <a:moveTo>
                    <a:pt x="2273238" y="14629"/>
                  </a:moveTo>
                  <a:lnTo>
                    <a:pt x="2288041" y="19224"/>
                  </a:lnTo>
                  <a:cubicBezTo>
                    <a:pt x="2317308" y="31603"/>
                    <a:pt x="2343664" y="49515"/>
                    <a:pt x="2365799" y="71649"/>
                  </a:cubicBezTo>
                  <a:lnTo>
                    <a:pt x="2379419" y="88157"/>
                  </a:lnTo>
                  <a:lnTo>
                    <a:pt x="2349607" y="137172"/>
                  </a:lnTo>
                  <a:cubicBezTo>
                    <a:pt x="2298687" y="212458"/>
                    <a:pt x="2244235" y="285166"/>
                    <a:pt x="2186489" y="355057"/>
                  </a:cubicBezTo>
                  <a:lnTo>
                    <a:pt x="2087075" y="464315"/>
                  </a:lnTo>
                  <a:lnTo>
                    <a:pt x="2056048" y="447474"/>
                  </a:lnTo>
                  <a:cubicBezTo>
                    <a:pt x="2043033" y="438682"/>
                    <a:pt x="2030911" y="428670"/>
                    <a:pt x="2019844" y="417603"/>
                  </a:cubicBezTo>
                  <a:lnTo>
                    <a:pt x="1990932" y="382562"/>
                  </a:lnTo>
                  <a:lnTo>
                    <a:pt x="1999848" y="373581"/>
                  </a:lnTo>
                  <a:cubicBezTo>
                    <a:pt x="2054357" y="313532"/>
                    <a:pt x="2106205" y="251018"/>
                    <a:pt x="2155206" y="186226"/>
                  </a:cubicBezTo>
                  <a:close/>
                  <a:moveTo>
                    <a:pt x="2192820" y="0"/>
                  </a:moveTo>
                  <a:cubicBezTo>
                    <a:pt x="2209708" y="0"/>
                    <a:pt x="2226196" y="1712"/>
                    <a:pt x="2242121" y="4970"/>
                  </a:cubicBezTo>
                  <a:lnTo>
                    <a:pt x="2273237" y="14629"/>
                  </a:lnTo>
                  <a:lnTo>
                    <a:pt x="2155205" y="186226"/>
                  </a:lnTo>
                  <a:cubicBezTo>
                    <a:pt x="2106204" y="251018"/>
                    <a:pt x="2054356" y="313532"/>
                    <a:pt x="1999847" y="373581"/>
                  </a:cubicBezTo>
                  <a:lnTo>
                    <a:pt x="1990931" y="382562"/>
                  </a:lnTo>
                  <a:lnTo>
                    <a:pt x="1989971" y="381399"/>
                  </a:lnTo>
                  <a:cubicBezTo>
                    <a:pt x="1963595" y="342356"/>
                    <a:pt x="1948193" y="295290"/>
                    <a:pt x="1948193" y="244626"/>
                  </a:cubicBezTo>
                  <a:cubicBezTo>
                    <a:pt x="1948193" y="109523"/>
                    <a:pt x="2057716" y="0"/>
                    <a:pt x="2192820" y="0"/>
                  </a:cubicBezTo>
                  <a:close/>
                </a:path>
              </a:pathLst>
            </a:cu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 b="1" dirty="0">
                <a:solidFill>
                  <a:schemeClr val="tx2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o + esquem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9" name="Marcador de posición de imagen 9"/>
          <p:cNvSpPr>
            <a:spLocks noGrp="1"/>
          </p:cNvSpPr>
          <p:nvPr>
            <p:ph type="pic" sz="quarter" idx="13" hasCustomPrompt="1"/>
          </p:nvPr>
        </p:nvSpPr>
        <p:spPr>
          <a:xfrm>
            <a:off x="6702574" y="1453834"/>
            <a:ext cx="4155927" cy="4165916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s-MX" dirty="0"/>
              <a:t>Coloca tu esquema aquí o elimina este recuadro y crea tu propio esquema</a:t>
            </a:r>
            <a:endParaRPr lang="en-US" dirty="0"/>
          </a:p>
        </p:txBody>
      </p:sp>
      <p:sp>
        <p:nvSpPr>
          <p:cNvPr id="10" name="Marcador de texto 1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2430780"/>
            <a:ext cx="4864552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  <a:endParaRPr lang="es-ES" dirty="0"/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  <a:endParaRPr lang="es-ES" dirty="0"/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  <a:endParaRPr lang="es-ES" dirty="0"/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  <a:endParaRPr lang="es-ES" dirty="0"/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12" name="Marcador de texto 17"/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1501140"/>
            <a:ext cx="4864552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n + tex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11" name="Marcador de posición de imagen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01140"/>
            <a:ext cx="4107180" cy="5356860"/>
          </a:xfrm>
          <a:custGeom>
            <a:avLst/>
            <a:gdLst>
              <a:gd name="connsiteX0" fmla="*/ 0 w 4065188"/>
              <a:gd name="connsiteY0" fmla="*/ 0 h 5302702"/>
              <a:gd name="connsiteX1" fmla="*/ 3435902 w 4065188"/>
              <a:gd name="connsiteY1" fmla="*/ 0 h 5302702"/>
              <a:gd name="connsiteX2" fmla="*/ 4065188 w 4065188"/>
              <a:gd name="connsiteY2" fmla="*/ 629286 h 5302702"/>
              <a:gd name="connsiteX3" fmla="*/ 4065188 w 4065188"/>
              <a:gd name="connsiteY3" fmla="*/ 5302702 h 5302702"/>
              <a:gd name="connsiteX4" fmla="*/ 0 w 4065188"/>
              <a:gd name="connsiteY4" fmla="*/ 5302702 h 5302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65188" h="5302702">
                <a:moveTo>
                  <a:pt x="0" y="0"/>
                </a:moveTo>
                <a:lnTo>
                  <a:pt x="3435902" y="0"/>
                </a:lnTo>
                <a:cubicBezTo>
                  <a:pt x="3783447" y="0"/>
                  <a:pt x="4065188" y="281741"/>
                  <a:pt x="4065188" y="629286"/>
                </a:cubicBezTo>
                <a:lnTo>
                  <a:pt x="4065188" y="5302702"/>
                </a:lnTo>
                <a:lnTo>
                  <a:pt x="0" y="530270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s-MX" dirty="0"/>
              <a:t>Tu imagen aquí</a:t>
            </a:r>
            <a:endParaRPr lang="es-MX" dirty="0"/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5295900" y="2430780"/>
            <a:ext cx="5924550" cy="3097184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  <a:endParaRPr lang="es-ES" dirty="0"/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  <a:endParaRPr lang="es-ES" dirty="0"/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  <a:endParaRPr lang="es-ES" dirty="0"/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  <a:endParaRPr lang="es-ES" dirty="0"/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22" name="Marcador de texto 17"/>
          <p:cNvSpPr>
            <a:spLocks noGrp="1"/>
          </p:cNvSpPr>
          <p:nvPr>
            <p:ph type="body" sz="quarter" idx="12" hasCustomPrompt="1"/>
          </p:nvPr>
        </p:nvSpPr>
        <p:spPr>
          <a:xfrm>
            <a:off x="5295900" y="1501140"/>
            <a:ext cx="5924550" cy="8250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rgbClr val="E000E0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s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4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430780"/>
            <a:ext cx="10439400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  <a:endParaRPr lang="es-ES" dirty="0"/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  <a:endParaRPr lang="es-ES" dirty="0"/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  <a:endParaRPr lang="es-ES" dirty="0"/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  <a:endParaRPr lang="es-ES" dirty="0"/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5" name="Marcador de texto 17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501140"/>
            <a:ext cx="10439400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1" Type="http://schemas.openxmlformats.org/officeDocument/2006/relationships/theme" Target="../theme/theme2.xml"/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3"/>
          <p:cNvSpPr txBox="1"/>
          <p:nvPr userDrawn="1"/>
        </p:nvSpPr>
        <p:spPr>
          <a:xfrm>
            <a:off x="8534400" y="585652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59F69EC-56DA-4F86-A48E-0043D181979E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7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1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5.png"/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jpeg"/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7.jpeg"/><Relationship Id="rId1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jpeg"/><Relationship Id="rId1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jpeg"/><Relationship Id="rId1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jpeg"/><Relationship Id="rId1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0530" y="944245"/>
            <a:ext cx="4998085" cy="676275"/>
          </a:xfrm>
        </p:spPr>
        <p:txBody>
          <a:bodyPr>
            <a:normAutofit fontScale="90000"/>
          </a:bodyPr>
          <a:lstStyle/>
          <a:p>
            <a:r>
              <a:rPr lang="es-ES" sz="3600" b="1" dirty="0">
                <a:latin typeface="Copperplate Gothic Bold" panose="020E0705020206020404" pitchFamily="34" charset="0"/>
                <a:cs typeface="Copperplate Gothic Bold" panose="020E0705020206020404" pitchFamily="34" charset="0"/>
              </a:rPr>
              <a:t>Trabajo de Diploma</a:t>
            </a:r>
            <a:r>
              <a:rPr lang="en-US" altLang="es-ES" sz="3600" b="1" dirty="0">
                <a:latin typeface="Copperplate Gothic Bold" panose="020E0705020206020404" pitchFamily="34" charset="0"/>
                <a:cs typeface="Copperplate Gothic Bold" panose="020E0705020206020404" pitchFamily="34" charset="0"/>
              </a:rPr>
              <a:t> </a:t>
            </a:r>
            <a:r>
              <a:rPr lang="es-ES" sz="3600" b="1" dirty="0">
                <a:latin typeface="Copperplate Gothic Bold" panose="020E0705020206020404" pitchFamily="34" charset="0"/>
                <a:cs typeface="Copperplate Gothic Bold" panose="020E0705020206020404" pitchFamily="34" charset="0"/>
              </a:rPr>
              <a:t> </a:t>
            </a:r>
            <a:endParaRPr lang="en-US" sz="3600" b="1" dirty="0">
              <a:latin typeface="Copperplate Gothic Bold" panose="020E0705020206020404" pitchFamily="34" charset="0"/>
              <a:cs typeface="Copperplate Gothic Bold" panose="020E07050202060204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877060" y="1993900"/>
            <a:ext cx="9530080" cy="697230"/>
          </a:xfrm>
        </p:spPr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Para optar por el t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ítulo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Ingeniero en Ciencias Informáticas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85427" y="3429015"/>
            <a:ext cx="10079397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latin typeface="Copperplate Gothic Bold" panose="020E0705020206020404" pitchFamily="34" charset="0"/>
                <a:cs typeface="Copperplate Gothic Bold" panose="020E0705020206020404" pitchFamily="34" charset="0"/>
              </a:rPr>
              <a:t>“</a:t>
            </a:r>
            <a:r>
              <a:rPr lang="en-US" sz="3200" dirty="0">
                <a:latin typeface="Copperplate Gothic Bold" panose="020E0705020206020404" pitchFamily="34" charset="0"/>
                <a:cs typeface="Copperplate Gothic Bold" panose="020E0705020206020404" pitchFamily="34" charset="0"/>
              </a:rPr>
              <a:t>Sistema para la </a:t>
            </a:r>
            <a:r>
              <a:rPr lang="es-ES" altLang="en-US" sz="3200" dirty="0">
                <a:latin typeface="Copperplate Gothic Bold" panose="020E0705020206020404" pitchFamily="34" charset="0"/>
                <a:cs typeface="Copperplate Gothic Bold" panose="020E0705020206020404" pitchFamily="34" charset="0"/>
              </a:rPr>
              <a:t> </a:t>
            </a:r>
            <a:r>
              <a:rPr lang="es-ES" altLang="en-US" sz="3200" dirty="0" smtClean="0">
                <a:latin typeface="Copperplate Gothic Bold" panose="020E0705020206020404" pitchFamily="34" charset="0"/>
                <a:cs typeface="Copperplate Gothic Bold" panose="020E0705020206020404" pitchFamily="34" charset="0"/>
              </a:rPr>
              <a:t>gestión </a:t>
            </a:r>
            <a:r>
              <a:rPr lang="es-ES" altLang="en-US" sz="3200" dirty="0">
                <a:latin typeface="Copperplate Gothic Bold" panose="020E0705020206020404" pitchFamily="34" charset="0"/>
                <a:cs typeface="Copperplate Gothic Bold" panose="020E0705020206020404" pitchFamily="34" charset="0"/>
              </a:rPr>
              <a:t>de </a:t>
            </a:r>
            <a:r>
              <a:rPr lang="es-ES" altLang="en-US" sz="3200" dirty="0" smtClean="0">
                <a:latin typeface="Copperplate Gothic Bold" panose="020E0705020206020404" pitchFamily="34" charset="0"/>
                <a:cs typeface="Copperplate Gothic Bold" panose="020E0705020206020404" pitchFamily="34" charset="0"/>
              </a:rPr>
              <a:t>expedientes </a:t>
            </a:r>
            <a:r>
              <a:rPr lang="es-ES" altLang="en-US" sz="3200" dirty="0">
                <a:latin typeface="Copperplate Gothic Bold" panose="020E0705020206020404" pitchFamily="34" charset="0"/>
                <a:cs typeface="Copperplate Gothic Bold" panose="020E0705020206020404" pitchFamily="34" charset="0"/>
              </a:rPr>
              <a:t>d</a:t>
            </a:r>
            <a:r>
              <a:rPr lang="es-ES" altLang="en-US" sz="3200" dirty="0" smtClean="0">
                <a:latin typeface="Copperplate Gothic Bold" panose="020E0705020206020404" pitchFamily="34" charset="0"/>
                <a:cs typeface="Copperplate Gothic Bold" panose="020E0705020206020404" pitchFamily="34" charset="0"/>
              </a:rPr>
              <a:t>ocentes </a:t>
            </a:r>
            <a:r>
              <a:rPr lang="es-ES" altLang="en-US" sz="3200" dirty="0">
                <a:latin typeface="Copperplate Gothic Bold" panose="020E0705020206020404" pitchFamily="34" charset="0"/>
                <a:cs typeface="Copperplate Gothic Bold" panose="020E0705020206020404" pitchFamily="34" charset="0"/>
              </a:rPr>
              <a:t>d</a:t>
            </a:r>
            <a:r>
              <a:rPr lang="es-ES" altLang="en-US" sz="3200" dirty="0" smtClean="0">
                <a:latin typeface="Copperplate Gothic Bold" panose="020E0705020206020404" pitchFamily="34" charset="0"/>
                <a:cs typeface="Copperplate Gothic Bold" panose="020E0705020206020404" pitchFamily="34" charset="0"/>
              </a:rPr>
              <a:t>igitales</a:t>
            </a:r>
            <a:r>
              <a:rPr lang="en-US" sz="3200" dirty="0">
                <a:latin typeface="Copperplate Gothic Bold" panose="020E0705020206020404" pitchFamily="34" charset="0"/>
                <a:cs typeface="Copperplate Gothic Bold" panose="020E0705020206020404" pitchFamily="34" charset="0"/>
              </a:rPr>
              <a:t>”</a:t>
            </a:r>
            <a:endParaRPr lang="en-US" sz="3200" dirty="0">
              <a:latin typeface="Copperplate Gothic Bold" panose="020E0705020206020404" pitchFamily="34" charset="0"/>
              <a:cs typeface="Copperplate Gothic Bold" panose="020E07050202060204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9180" y="4505325"/>
            <a:ext cx="3684905" cy="11658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Autor: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Ismael Crespo Pacheco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04132" y="5808901"/>
            <a:ext cx="5215598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Tutor: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20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M.Sc.</a:t>
            </a:r>
            <a:r>
              <a:rPr lang="es-E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Yandielys Reyes Plano</a:t>
            </a:r>
            <a:r>
              <a:rPr lang="es-E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1372870" y="1979930"/>
            <a:ext cx="1043305" cy="809625"/>
          </a:xfrm>
          <a:prstGeom prst="rect">
            <a:avLst/>
          </a:prstGeom>
          <a:solidFill>
            <a:srgbClr val="041A59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ES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>
                <a:latin typeface="Copperplate Gothic Bold" panose="020E0705020206020404" pitchFamily="34" charset="0"/>
                <a:cs typeface="Copperplate Gothic Bold" panose="020E0705020206020404" pitchFamily="34" charset="0"/>
                <a:sym typeface="+mn-ea"/>
              </a:rPr>
              <a:t>Tareas de investigación</a:t>
            </a:r>
            <a:endParaRPr lang="es-ES" altLang="en-US">
              <a:latin typeface="Copperplate Gothic Bold" panose="020E0705020206020404" pitchFamily="34" charset="0"/>
              <a:cs typeface="Copperplate Gothic Bold" panose="020E0705020206020404" pitchFamily="34" charset="0"/>
            </a:endParaRP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quarter" idx="14"/>
          </p:nvPr>
        </p:nvSpPr>
        <p:spPr>
          <a:xfrm>
            <a:off x="438150" y="1189990"/>
            <a:ext cx="10463530" cy="5171440"/>
          </a:xfrm>
        </p:spPr>
        <p:txBody>
          <a:bodyPr/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altLang="en-US" sz="28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s-ES" sz="28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Dise</a:t>
            </a:r>
            <a:r>
              <a:rPr lang="en-US" altLang="en-US" sz="28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ñ</a:t>
            </a:r>
            <a:r>
              <a:rPr lang="en-US" altLang="es-ES" sz="28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 y desarrollo de un sistema web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que facilite la </a:t>
            </a:r>
            <a:r>
              <a:rPr altLang="en-U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    gestión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expedientes, garantizando acceso tanto a RRHH como a los docentes.</a:t>
            </a:r>
            <a:endParaRPr lang="en-US" altLang="es-E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altLang="en-US" sz="28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s-ES" sz="28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Ejecuci</a:t>
            </a:r>
            <a:r>
              <a:rPr lang="en-US" altLang="en-US" sz="28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ó</a:t>
            </a:r>
            <a:r>
              <a:rPr lang="en-US" altLang="es-ES" sz="28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 de pruebas de software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para asegurar que el sistema cumpla con los requisitos funcionales, incluyendo los espec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í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ficos para los procesos de categorizaci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ó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 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docente.</a:t>
            </a:r>
            <a:endParaRPr lang="en-US" altLang="es-E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s-E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>
                <a:latin typeface="Copperplate Gothic Bold" panose="020E0705020206020404" pitchFamily="34" charset="0"/>
                <a:cs typeface="Copperplate Gothic Bold" panose="020E0705020206020404" pitchFamily="34" charset="0"/>
              </a:rPr>
              <a:t>Conceptos asociados</a:t>
            </a:r>
            <a:endParaRPr lang="es-ES" altLang="en-US">
              <a:latin typeface="Copperplate Gothic Bold" panose="020E0705020206020404" pitchFamily="34" charset="0"/>
              <a:cs typeface="Copperplate Gothic Bold" panose="020E0705020206020404" pitchFamily="34" charset="0"/>
            </a:endParaRP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quarter" idx="14"/>
          </p:nvPr>
        </p:nvSpPr>
        <p:spPr>
          <a:xfrm>
            <a:off x="838200" y="1104265"/>
            <a:ext cx="10439400" cy="5561330"/>
          </a:xfrm>
        </p:spPr>
        <p:txBody>
          <a:bodyPr/>
          <a:p>
            <a:pPr>
              <a:lnSpc>
                <a:spcPct val="150000"/>
              </a:lnSpc>
            </a:pPr>
            <a:r>
              <a:rPr lang="en-US" altLang="es-ES" sz="2800" b="1">
                <a:latin typeface="Arial" panose="020B0604020202020204" pitchFamily="34" charset="0"/>
                <a:cs typeface="Arial" panose="020B0604020202020204" pitchFamily="34" charset="0"/>
              </a:rPr>
              <a:t>Sistema web: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</a:rPr>
              <a:t> Un sistema web es un conjunto de aplicaciones o m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</a:rPr>
              <a:t>dulos interconectados que funcionan a trav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é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</a:rPr>
              <a:t>s de un navegador web, dise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ñ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</a:rPr>
              <a:t>ados para gestionar, procesar y ofrecer informaci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</a:rPr>
              <a:t>n o servicios de forma accesible y remota.</a:t>
            </a:r>
            <a:endParaRPr lang="en-US" altLang="es-E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es-ES" sz="2800" b="1">
                <a:latin typeface="Arial" panose="020B0604020202020204" pitchFamily="34" charset="0"/>
                <a:cs typeface="Arial" panose="020B0604020202020204" pitchFamily="34" charset="0"/>
              </a:rPr>
              <a:t>Expediente: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</a:rPr>
              <a:t> Un expediente es un conjunto organizado de documentos, datos y registros que contienen informaci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</a:rPr>
              <a:t>n relevante sobre un asunto o caso espec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í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</a:rPr>
              <a:t>fico.</a:t>
            </a:r>
            <a:endParaRPr lang="en-US" altLang="es-ES" sz="2800"/>
          </a:p>
          <a:p>
            <a:pPr marL="0" indent="0">
              <a:lnSpc>
                <a:spcPct val="150000"/>
              </a:lnSpc>
              <a:buNone/>
            </a:pPr>
            <a:endParaRPr lang="en-US" altLang="es-ES" sz="2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>
                <a:latin typeface="Copperplate Gothic Bold" panose="020E0705020206020404" pitchFamily="34" charset="0"/>
                <a:cs typeface="Copperplate Gothic Bold" panose="020E0705020206020404" pitchFamily="34" charset="0"/>
              </a:rPr>
              <a:t>Conceptos asociados</a:t>
            </a:r>
            <a:endParaRPr lang="es-ES" altLang="en-US">
              <a:latin typeface="Copperplate Gothic Bold" panose="020E0705020206020404" pitchFamily="34" charset="0"/>
              <a:cs typeface="Copperplate Gothic Bold" panose="020E0705020206020404" pitchFamily="34" charset="0"/>
            </a:endParaRP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quarter" idx="14"/>
          </p:nvPr>
        </p:nvSpPr>
        <p:spPr>
          <a:xfrm>
            <a:off x="838200" y="1104265"/>
            <a:ext cx="10439400" cy="5561330"/>
          </a:xfrm>
        </p:spPr>
        <p:txBody>
          <a:bodyPr/>
          <a:p>
            <a:pPr>
              <a:lnSpc>
                <a:spcPct val="150000"/>
              </a:lnSpc>
            </a:pPr>
            <a:r>
              <a:rPr lang="en-US" altLang="es-ES" sz="2800" b="1">
                <a:latin typeface="Arial" panose="020B0604020202020204" pitchFamily="34" charset="0"/>
                <a:cs typeface="Arial" panose="020B0604020202020204" pitchFamily="34" charset="0"/>
              </a:rPr>
              <a:t>Expediente docente: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</a:rPr>
              <a:t> El expediente docente es un tipo espec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í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</a:rPr>
              <a:t>fico de expediente que recopila informaci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</a:rPr>
              <a:t>n sobre la trayectoria profesional de un docente. Este incluye datos personales, historial laboral, evaluaciones de desempe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ñ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</a:rPr>
              <a:t>o, certificaciones, capacitaciones, investigaciones realizadas y otros aspectos que reflejan su perfil profesional.</a:t>
            </a:r>
            <a:endParaRPr lang="en-US" altLang="es-E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2 Subtítulo"/>
          <p:cNvSpPr txBox="1"/>
          <p:nvPr/>
        </p:nvSpPr>
        <p:spPr>
          <a:xfrm>
            <a:off x="6265829" y="404193"/>
            <a:ext cx="5647877" cy="884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200" dirty="0">
                <a:solidFill>
                  <a:srgbClr val="002060"/>
                </a:solidFill>
                <a:latin typeface="Copperplate Gothic Bold" panose="020E0705020206020404" pitchFamily="34" charset="0"/>
                <a:ea typeface="+mj-ea"/>
                <a:cs typeface="+mj-cs"/>
              </a:rPr>
              <a:t>sistemas homólogos</a:t>
            </a:r>
            <a:endParaRPr lang="es-ES" sz="3200" dirty="0">
              <a:solidFill>
                <a:srgbClr val="002060"/>
              </a:solidFill>
              <a:latin typeface="Copperplate Gothic Bold" panose="020E0705020206020404" pitchFamily="34" charset="0"/>
              <a:ea typeface="+mj-ea"/>
              <a:cs typeface="+mj-cs"/>
            </a:endParaRPr>
          </a:p>
        </p:txBody>
      </p:sp>
      <p:graphicFrame>
        <p:nvGraphicFramePr>
          <p:cNvPr id="4" name="Diagram 3"/>
          <p:cNvGraphicFramePr/>
          <p:nvPr/>
        </p:nvGraphicFramePr>
        <p:xfrm>
          <a:off x="1442720" y="978898"/>
          <a:ext cx="9306559" cy="5685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681210" cy="824865"/>
          </a:xfrm>
        </p:spPr>
        <p:txBody>
          <a:bodyPr/>
          <a:p>
            <a:r>
              <a:rPr lang="es-ES" altLang="en-US">
                <a:latin typeface="Copperplate Gothic Bold" panose="020E0705020206020404" pitchFamily="34" charset="0"/>
                <a:cs typeface="Copperplate Gothic Bold" panose="020E0705020206020404" pitchFamily="34" charset="0"/>
              </a:rPr>
              <a:t>Tabla comparativa de sistemas homólogos</a:t>
            </a:r>
            <a:endParaRPr lang="es-ES" altLang="en-US">
              <a:latin typeface="Copperplate Gothic Bold" panose="020E0705020206020404" pitchFamily="34" charset="0"/>
              <a:cs typeface="Copperplate Gothic Bold" panose="020E0705020206020404" pitchFamily="34" charset="0"/>
            </a:endParaRPr>
          </a:p>
        </p:txBody>
      </p:sp>
      <p:graphicFrame>
        <p:nvGraphicFramePr>
          <p:cNvPr id="8" name="Tabla 7"/>
          <p:cNvGraphicFramePr/>
          <p:nvPr>
            <p:custDataLst>
              <p:tags r:id="rId1"/>
            </p:custDataLst>
          </p:nvPr>
        </p:nvGraphicFramePr>
        <p:xfrm>
          <a:off x="331470" y="1336040"/>
          <a:ext cx="11529060" cy="525399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921510"/>
                <a:gridCol w="1921510"/>
                <a:gridCol w="1921510"/>
                <a:gridCol w="1921510"/>
                <a:gridCol w="1921510"/>
                <a:gridCol w="1921510"/>
              </a:tblGrid>
              <a:tr h="1207135">
                <a:tc>
                  <a:txBody>
                    <a:bodyPr/>
                    <a:p>
                      <a:pPr algn="ctr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No.</a:t>
                      </a:r>
                      <a:endParaRPr sz="2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Sistema</a:t>
                      </a:r>
                      <a:endParaRPr sz="2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Gestión documental</a:t>
                      </a:r>
                      <a:endParaRPr sz="2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Creación</a:t>
                      </a:r>
                      <a:endParaRPr sz="2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 Expedientes</a:t>
                      </a:r>
                      <a:endParaRPr sz="2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Licencia de Pago </a:t>
                      </a:r>
                      <a:endParaRPr sz="2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Multiplataforma</a:t>
                      </a:r>
                      <a:endParaRPr sz="2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402590"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sz="2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DocuWare</a:t>
                      </a:r>
                      <a:endParaRPr sz="2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Sí</a:t>
                      </a:r>
                      <a:endParaRPr sz="2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Sí</a:t>
                      </a:r>
                      <a:endParaRPr sz="2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Sí</a:t>
                      </a:r>
                      <a:endParaRPr sz="2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Sí</a:t>
                      </a:r>
                      <a:endParaRPr sz="2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402590"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sz="2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Laserfiche</a:t>
                      </a:r>
                      <a:endParaRPr sz="2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Sí</a:t>
                      </a:r>
                      <a:endParaRPr sz="2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Sí</a:t>
                      </a:r>
                      <a:endParaRPr sz="2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Sí</a:t>
                      </a:r>
                      <a:endParaRPr sz="2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Sí</a:t>
                      </a:r>
                      <a:endParaRPr sz="2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403225"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sz="2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DigiPyrus</a:t>
                      </a:r>
                      <a:endParaRPr sz="2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Sí</a:t>
                      </a:r>
                      <a:endParaRPr sz="2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sz="2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Sí</a:t>
                      </a:r>
                      <a:endParaRPr sz="2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Sí</a:t>
                      </a:r>
                      <a:endParaRPr sz="2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414270"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sz="2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Sistema para digitalización de expedientes en la SG de la UCI</a:t>
                      </a:r>
                      <a:endParaRPr sz="2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Sí</a:t>
                      </a:r>
                      <a:endParaRPr sz="2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sz="2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sz="2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sz="2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424180">
                <a:tc>
                  <a:txBody>
                    <a:bodyPr/>
                    <a:p>
                      <a:pPr>
                        <a:buNone/>
                      </a:pPr>
                      <a:endParaRPr lang="es-ES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s-ES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s-ES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s-ES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s-ES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s-ES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74923" y="415513"/>
            <a:ext cx="78847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600" dirty="0">
                <a:solidFill>
                  <a:srgbClr val="002060"/>
                </a:solidFill>
                <a:latin typeface="Copperplate Gothic Bold" panose="020E0705020206020404" pitchFamily="34" charset="0"/>
              </a:rPr>
              <a:t>Herramientas y tecnologías</a:t>
            </a:r>
            <a:endParaRPr lang="en-US" sz="1800" b="1" dirty="0"/>
          </a:p>
        </p:txBody>
      </p:sp>
      <p:grpSp>
        <p:nvGrpSpPr>
          <p:cNvPr id="32" name="Grupo 2"/>
          <p:cNvGrpSpPr/>
          <p:nvPr/>
        </p:nvGrpSpPr>
        <p:grpSpPr bwMode="auto">
          <a:xfrm>
            <a:off x="6308698" y="1325433"/>
            <a:ext cx="5243512" cy="2103567"/>
            <a:chOff x="0" y="0"/>
            <a:chExt cx="5243512" cy="2159000"/>
          </a:xfrm>
        </p:grpSpPr>
        <p:sp>
          <p:nvSpPr>
            <p:cNvPr id="33" name="Rectángulo redondeado 5"/>
            <p:cNvSpPr>
              <a:spLocks noChangeArrowheads="1"/>
            </p:cNvSpPr>
            <p:nvPr/>
          </p:nvSpPr>
          <p:spPr bwMode="auto">
            <a:xfrm>
              <a:off x="0" y="0"/>
              <a:ext cx="5243512" cy="21590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28575" cmpd="sng">
              <a:solidFill>
                <a:srgbClr val="002060"/>
              </a:solidFill>
              <a:rou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en-US" altLang="en-US">
                <a:solidFill>
                  <a:srgbClr val="37609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anose="02010600030101010101" pitchFamily="2" charset="-122"/>
              </a:endParaRPr>
            </a:p>
          </p:txBody>
        </p:sp>
        <p:sp>
          <p:nvSpPr>
            <p:cNvPr id="34" name="CuadroTexto 6"/>
            <p:cNvSpPr txBox="1">
              <a:spLocks noChangeArrowheads="1"/>
            </p:cNvSpPr>
            <p:nvPr/>
          </p:nvSpPr>
          <p:spPr bwMode="auto">
            <a:xfrm>
              <a:off x="376538" y="76806"/>
              <a:ext cx="4559300" cy="537008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s-ES_tradnl" altLang="en-US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Herramienta CASE</a:t>
              </a:r>
              <a:endParaRPr lang="en-US" altLang="en-US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6" name="Grupo 3"/>
          <p:cNvGrpSpPr/>
          <p:nvPr/>
        </p:nvGrpSpPr>
        <p:grpSpPr bwMode="auto">
          <a:xfrm>
            <a:off x="6308698" y="3726874"/>
            <a:ext cx="5245100" cy="2437631"/>
            <a:chOff x="-449164" y="-132050"/>
            <a:chExt cx="5262563" cy="2119313"/>
          </a:xfrm>
        </p:grpSpPr>
        <p:sp>
          <p:nvSpPr>
            <p:cNvPr id="37" name="Rectángulo redondeado 9"/>
            <p:cNvSpPr>
              <a:spLocks noChangeArrowheads="1"/>
            </p:cNvSpPr>
            <p:nvPr/>
          </p:nvSpPr>
          <p:spPr bwMode="auto">
            <a:xfrm>
              <a:off x="-449164" y="-132050"/>
              <a:ext cx="5262563" cy="2119313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28575" cmpd="sng">
              <a:solidFill>
                <a:srgbClr val="002060"/>
              </a:solidFill>
              <a:rou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en-US" altLang="en-US">
                <a:solidFill>
                  <a:srgbClr val="37609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anose="02010600030101010101" pitchFamily="2" charset="-122"/>
              </a:endParaRPr>
            </a:p>
          </p:txBody>
        </p:sp>
        <p:sp>
          <p:nvSpPr>
            <p:cNvPr id="38" name="CuadroTexto 10"/>
            <p:cNvSpPr txBox="1">
              <a:spLocks noChangeArrowheads="1"/>
            </p:cNvSpPr>
            <p:nvPr/>
          </p:nvSpPr>
          <p:spPr bwMode="auto">
            <a:xfrm>
              <a:off x="129813" y="56294"/>
              <a:ext cx="4103015" cy="829515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s-ES_tradnl" altLang="en-US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Lenguaje de modelado UML</a:t>
              </a:r>
              <a:endParaRPr lang="en-US" altLang="en-US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1" name="Imagen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63"/>
          <a:stretch>
            <a:fillRect/>
          </a:stretch>
        </p:blipFill>
        <p:spPr>
          <a:xfrm>
            <a:off x="6729939" y="4456222"/>
            <a:ext cx="1302664" cy="139091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419" y="1852610"/>
            <a:ext cx="1771916" cy="1446563"/>
          </a:xfrm>
          <a:prstGeom prst="rect">
            <a:avLst/>
          </a:prstGeom>
        </p:spPr>
      </p:pic>
      <p:grpSp>
        <p:nvGrpSpPr>
          <p:cNvPr id="45" name="Grupo 23"/>
          <p:cNvGrpSpPr/>
          <p:nvPr/>
        </p:nvGrpSpPr>
        <p:grpSpPr bwMode="auto">
          <a:xfrm>
            <a:off x="190528" y="1429432"/>
            <a:ext cx="5400818" cy="2039325"/>
            <a:chOff x="297678" y="829694"/>
            <a:chExt cx="5022290" cy="1968712"/>
          </a:xfrm>
        </p:grpSpPr>
        <p:sp>
          <p:nvSpPr>
            <p:cNvPr id="46" name="Rectángulo redondeado 15"/>
            <p:cNvSpPr>
              <a:spLocks noChangeArrowheads="1"/>
            </p:cNvSpPr>
            <p:nvPr/>
          </p:nvSpPr>
          <p:spPr bwMode="auto">
            <a:xfrm>
              <a:off x="325901" y="829694"/>
              <a:ext cx="4860337" cy="1968712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28575" cmpd="sng">
              <a:solidFill>
                <a:srgbClr val="002060"/>
              </a:solidFill>
              <a:rou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en-US" altLang="en-US" dirty="0">
                <a:solidFill>
                  <a:srgbClr val="37609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anose="02010600030101010101" pitchFamily="2" charset="-122"/>
              </a:endParaRPr>
            </a:p>
          </p:txBody>
        </p:sp>
        <p:sp>
          <p:nvSpPr>
            <p:cNvPr id="47" name="CuadroTexto 16"/>
            <p:cNvSpPr txBox="1">
              <a:spLocks noChangeArrowheads="1"/>
            </p:cNvSpPr>
            <p:nvPr/>
          </p:nvSpPr>
          <p:spPr bwMode="auto">
            <a:xfrm>
              <a:off x="297678" y="852814"/>
              <a:ext cx="5022290" cy="395344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es-ES_tradnl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Editor de </a:t>
              </a:r>
              <a:r>
                <a:rPr lang="en-US" altLang="es-ES_tradnl" sz="28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texto</a:t>
              </a:r>
              <a:endParaRPr lang="es-ES" altLang="en-US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9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32" y="1977847"/>
            <a:ext cx="1527318" cy="1086081"/>
          </a:xfrm>
          <a:prstGeom prst="rect">
            <a:avLst/>
          </a:prstGeom>
        </p:spPr>
      </p:pic>
      <p:sp>
        <p:nvSpPr>
          <p:cNvPr id="50" name="CuadroTexto 10"/>
          <p:cNvSpPr txBox="1">
            <a:spLocks noChangeArrowheads="1"/>
          </p:cNvSpPr>
          <p:nvPr/>
        </p:nvSpPr>
        <p:spPr bwMode="auto">
          <a:xfrm>
            <a:off x="2135842" y="2563640"/>
            <a:ext cx="1510189" cy="52197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s-ES_tradnl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v1.</a:t>
            </a:r>
            <a:r>
              <a:rPr lang="es-ES" altLang="es-ES_tradnl" sz="2800" b="1" dirty="0">
                <a:latin typeface="Arial" panose="020B0604020202020204" pitchFamily="34" charset="0"/>
                <a:cs typeface="Arial" panose="020B0604020202020204" pitchFamily="34" charset="0"/>
              </a:rPr>
              <a:t>98</a:t>
            </a:r>
            <a:r>
              <a:rPr lang="es-ES_tradnl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489091" y="2676616"/>
            <a:ext cx="1722783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s-ES_tradnl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41A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</a:t>
            </a:r>
            <a:r>
              <a:rPr kumimoji="0" lang="es-ES" altLang="es-ES_tradnl" sz="2800" b="1" i="0" u="none" strike="noStrike" kern="1200" cap="none" spc="0" normalizeH="0" baseline="0" noProof="0" dirty="0">
                <a:ln>
                  <a:noFill/>
                </a:ln>
                <a:solidFill>
                  <a:srgbClr val="041A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15.1</a:t>
            </a:r>
            <a:endParaRPr kumimoji="0" lang="es-ES" altLang="es-ES_tradnl" sz="2800" b="1" i="0" u="none" strike="noStrike" kern="1200" cap="none" spc="0" normalizeH="0" baseline="0" noProof="0" dirty="0">
              <a:ln>
                <a:noFill/>
              </a:ln>
              <a:solidFill>
                <a:srgbClr val="041A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489091" y="5270957"/>
            <a:ext cx="17227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s-ES_tradnl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41A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v2.0</a:t>
            </a:r>
            <a:endParaRPr lang="en-US" dirty="0"/>
          </a:p>
        </p:txBody>
      </p:sp>
      <p:grpSp>
        <p:nvGrpSpPr>
          <p:cNvPr id="57" name="Grupo 3"/>
          <p:cNvGrpSpPr/>
          <p:nvPr/>
        </p:nvGrpSpPr>
        <p:grpSpPr bwMode="auto">
          <a:xfrm>
            <a:off x="190528" y="3726874"/>
            <a:ext cx="5245100" cy="2437631"/>
            <a:chOff x="-449164" y="-132050"/>
            <a:chExt cx="5262563" cy="2119313"/>
          </a:xfrm>
        </p:grpSpPr>
        <p:sp>
          <p:nvSpPr>
            <p:cNvPr id="58" name="Rectángulo redondeado 9"/>
            <p:cNvSpPr>
              <a:spLocks noChangeArrowheads="1"/>
            </p:cNvSpPr>
            <p:nvPr/>
          </p:nvSpPr>
          <p:spPr bwMode="auto">
            <a:xfrm>
              <a:off x="-449164" y="-132050"/>
              <a:ext cx="5262563" cy="2119313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28575" cmpd="sng">
              <a:solidFill>
                <a:srgbClr val="002060"/>
              </a:solidFill>
              <a:rou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en-US" altLang="en-US">
                <a:solidFill>
                  <a:srgbClr val="37609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anose="02010600030101010101" pitchFamily="2" charset="-122"/>
              </a:endParaRPr>
            </a:p>
          </p:txBody>
        </p:sp>
        <p:sp>
          <p:nvSpPr>
            <p:cNvPr id="59" name="CuadroTexto 10"/>
            <p:cNvSpPr txBox="1">
              <a:spLocks noChangeArrowheads="1"/>
            </p:cNvSpPr>
            <p:nvPr/>
          </p:nvSpPr>
          <p:spPr bwMode="auto">
            <a:xfrm>
              <a:off x="129813" y="56294"/>
              <a:ext cx="4103015" cy="829515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s-ES_tradnl" altLang="en-US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Gestor de base de datos</a:t>
              </a:r>
              <a:endParaRPr lang="en-US" altLang="en-US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60" name="Picture 5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04" y="4507237"/>
            <a:ext cx="2124373" cy="1413674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2193490" y="5397691"/>
            <a:ext cx="1281433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s-ES" altLang="es-ES_tradnl" sz="2800" b="1" dirty="0">
                <a:latin typeface="Arial" panose="020B0604020202020204" pitchFamily="34" charset="0"/>
                <a:cs typeface="Arial" panose="020B0604020202020204" pitchFamily="34" charset="0"/>
              </a:rPr>
              <a:t>15.0</a:t>
            </a:r>
            <a:endParaRPr lang="es-ES" altLang="es-ES_trad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52398" y="419817"/>
            <a:ext cx="78847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600" dirty="0">
                <a:solidFill>
                  <a:srgbClr val="002060"/>
                </a:solidFill>
                <a:latin typeface="Copperplate Gothic Bold" panose="020E0705020206020404" pitchFamily="34" charset="0"/>
              </a:rPr>
              <a:t>Herramientas y tecnologías</a:t>
            </a:r>
            <a:endParaRPr lang="en-US" sz="1800" b="1" dirty="0"/>
          </a:p>
        </p:txBody>
      </p:sp>
      <p:sp>
        <p:nvSpPr>
          <p:cNvPr id="32" name="Rectángulo redondeado 32"/>
          <p:cNvSpPr>
            <a:spLocks noChangeArrowheads="1"/>
          </p:cNvSpPr>
          <p:nvPr/>
        </p:nvSpPr>
        <p:spPr bwMode="auto">
          <a:xfrm>
            <a:off x="576550" y="1496797"/>
            <a:ext cx="10860583" cy="4451651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 cmpd="sng">
            <a:solidFill>
              <a:srgbClr val="002060"/>
            </a:solidFill>
            <a:rou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2800">
              <a:solidFill>
                <a:srgbClr val="37609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33" name="21 CuadroTexto"/>
          <p:cNvSpPr txBox="1">
            <a:spLocks noChangeArrowheads="1"/>
          </p:cNvSpPr>
          <p:nvPr/>
        </p:nvSpPr>
        <p:spPr bwMode="auto">
          <a:xfrm>
            <a:off x="3427593" y="1842924"/>
            <a:ext cx="5336812" cy="52322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s-ES_tradnl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Marco de trabajo</a:t>
            </a:r>
            <a:endParaRPr lang="en-US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Imagen 1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606" y="3182933"/>
            <a:ext cx="2512445" cy="1202699"/>
          </a:xfrm>
          <a:prstGeom prst="rect">
            <a:avLst/>
          </a:prstGeom>
        </p:spPr>
      </p:pic>
      <p:sp>
        <p:nvSpPr>
          <p:cNvPr id="41" name="TextBox 25"/>
          <p:cNvSpPr txBox="1"/>
          <p:nvPr/>
        </p:nvSpPr>
        <p:spPr>
          <a:xfrm>
            <a:off x="7866380" y="4386580"/>
            <a:ext cx="189293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v4.2.</a:t>
            </a:r>
            <a:r>
              <a:rPr lang="es-ES" altLang="es-ES_tradnl" sz="2800" b="1" dirty="0"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endParaRPr lang="es-ES" altLang="es-ES_trad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CuadroTexto 10"/>
          <p:cNvSpPr txBox="1">
            <a:spLocks noChangeArrowheads="1"/>
          </p:cNvSpPr>
          <p:nvPr/>
        </p:nvSpPr>
        <p:spPr bwMode="auto">
          <a:xfrm>
            <a:off x="2400157" y="4491857"/>
            <a:ext cx="1027436" cy="523221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s-ES_tradnl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v.5.0 </a:t>
            </a:r>
            <a:endParaRPr lang="en-US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 descr="nextj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560" y="3181985"/>
            <a:ext cx="1947545" cy="13100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86899" y="359509"/>
            <a:ext cx="78847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600" dirty="0">
                <a:solidFill>
                  <a:srgbClr val="002060"/>
                </a:solidFill>
                <a:latin typeface="Copperplate Gothic Bold" panose="020E0705020206020404" pitchFamily="34" charset="0"/>
              </a:rPr>
              <a:t>Herramientas y tecnologías</a:t>
            </a:r>
            <a:endParaRPr lang="en-US" sz="1800" b="1" dirty="0"/>
          </a:p>
        </p:txBody>
      </p:sp>
      <p:sp>
        <p:nvSpPr>
          <p:cNvPr id="37" name="Rectángulo redondeado 21"/>
          <p:cNvSpPr>
            <a:spLocks noChangeArrowheads="1"/>
          </p:cNvSpPr>
          <p:nvPr/>
        </p:nvSpPr>
        <p:spPr bwMode="auto">
          <a:xfrm>
            <a:off x="491730" y="1755809"/>
            <a:ext cx="6243955" cy="4548812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5400" cmpd="sng">
            <a:solidFill>
              <a:srgbClr val="002060"/>
            </a:solidFill>
            <a:rou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en-US" sz="2800" b="1" dirty="0">
              <a:latin typeface="Arial" panose="020B0604020202020204" pitchFamily="34" charset="0"/>
            </a:endParaRPr>
          </a:p>
        </p:txBody>
      </p:sp>
      <p:sp>
        <p:nvSpPr>
          <p:cNvPr id="38" name="Rectángulo redondeado 28"/>
          <p:cNvSpPr>
            <a:spLocks noChangeArrowheads="1"/>
          </p:cNvSpPr>
          <p:nvPr/>
        </p:nvSpPr>
        <p:spPr bwMode="auto">
          <a:xfrm>
            <a:off x="7047503" y="2328624"/>
            <a:ext cx="4989552" cy="3536062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5400" cmpd="sng">
            <a:solidFill>
              <a:srgbClr val="002060"/>
            </a:solidFill>
            <a:rou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s-ES_tradnl" altLang="en-US" sz="2800" b="1" dirty="0">
                <a:latin typeface="Arial" panose="020B0604020202020204" pitchFamily="34" charset="0"/>
              </a:rPr>
              <a:t>Lenguaje de programación del lado del servidor </a:t>
            </a:r>
            <a:endParaRPr lang="en-US" altLang="en-US" sz="2800" b="1" dirty="0">
              <a:latin typeface="Arial" panose="020B0604020202020204" pitchFamily="34" charset="0"/>
            </a:endParaRPr>
          </a:p>
        </p:txBody>
      </p:sp>
      <p:sp>
        <p:nvSpPr>
          <p:cNvPr id="39" name="CuadroTexto 14"/>
          <p:cNvSpPr txBox="1"/>
          <p:nvPr/>
        </p:nvSpPr>
        <p:spPr>
          <a:xfrm>
            <a:off x="2315497" y="5621597"/>
            <a:ext cx="165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2800" dirty="0"/>
          </a:p>
        </p:txBody>
      </p:sp>
      <p:pic>
        <p:nvPicPr>
          <p:cNvPr id="41" name="Imagen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652" y="4254324"/>
            <a:ext cx="3295785" cy="793679"/>
          </a:xfrm>
          <a:prstGeom prst="rect">
            <a:avLst/>
          </a:prstGeom>
        </p:spPr>
      </p:pic>
      <p:sp>
        <p:nvSpPr>
          <p:cNvPr id="42" name="19 CuadroTexto"/>
          <p:cNvSpPr txBox="1">
            <a:spLocks noChangeArrowheads="1"/>
          </p:cNvSpPr>
          <p:nvPr/>
        </p:nvSpPr>
        <p:spPr bwMode="auto">
          <a:xfrm>
            <a:off x="3165305" y="5451279"/>
            <a:ext cx="12999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s-ES" altLang="es-ES_tradnl" sz="2800" b="1" dirty="0">
                <a:latin typeface="Arial" panose="020B0604020202020204" pitchFamily="34" charset="0"/>
                <a:cs typeface="Arial" panose="020B0604020202020204" pitchFamily="34" charset="0"/>
              </a:rPr>
              <a:t>v.1.9 </a:t>
            </a:r>
            <a:endParaRPr lang="es-ES" altLang="es-ES_tradn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47" y="3537264"/>
            <a:ext cx="1578348" cy="1278574"/>
          </a:xfrm>
          <a:prstGeom prst="rect">
            <a:avLst/>
          </a:prstGeom>
        </p:spPr>
      </p:pic>
      <p:pic>
        <p:nvPicPr>
          <p:cNvPr id="44" name="Imagen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16" y="4254324"/>
            <a:ext cx="1210367" cy="1171890"/>
          </a:xfrm>
          <a:prstGeom prst="rect">
            <a:avLst/>
          </a:prstGeom>
        </p:spPr>
      </p:pic>
      <p:pic>
        <p:nvPicPr>
          <p:cNvPr id="45" name="Imagen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482" y="3467031"/>
            <a:ext cx="1073637" cy="1419040"/>
          </a:xfrm>
          <a:prstGeom prst="rect">
            <a:avLst/>
          </a:prstGeom>
        </p:spPr>
      </p:pic>
      <p:sp>
        <p:nvSpPr>
          <p:cNvPr id="46" name="TextBox 25"/>
          <p:cNvSpPr txBox="1"/>
          <p:nvPr/>
        </p:nvSpPr>
        <p:spPr>
          <a:xfrm>
            <a:off x="1016587" y="4956049"/>
            <a:ext cx="1104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_tradnl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v.5.0</a:t>
            </a:r>
            <a:endParaRPr lang="en-US" sz="2800" dirty="0"/>
          </a:p>
        </p:txBody>
      </p:sp>
      <p:sp>
        <p:nvSpPr>
          <p:cNvPr id="47" name="TextBox 46"/>
          <p:cNvSpPr txBox="1"/>
          <p:nvPr/>
        </p:nvSpPr>
        <p:spPr>
          <a:xfrm>
            <a:off x="4630994" y="4977831"/>
            <a:ext cx="1799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_tradnl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v.3.0</a:t>
            </a:r>
            <a:endParaRPr lang="en-US" sz="2800" dirty="0"/>
          </a:p>
        </p:txBody>
      </p:sp>
      <p:sp>
        <p:nvSpPr>
          <p:cNvPr id="48" name="CuadroTexto 10"/>
          <p:cNvSpPr txBox="1">
            <a:spLocks noChangeArrowheads="1"/>
          </p:cNvSpPr>
          <p:nvPr/>
        </p:nvSpPr>
        <p:spPr bwMode="auto">
          <a:xfrm>
            <a:off x="8485743" y="5048003"/>
            <a:ext cx="2063602" cy="52197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s-ES_tradnl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v3.11 </a:t>
            </a:r>
            <a:endParaRPr lang="en-US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84630" y="466725"/>
            <a:ext cx="9090025" cy="833755"/>
          </a:xfrm>
        </p:spPr>
        <p:txBody>
          <a:bodyPr/>
          <a:p>
            <a:r>
              <a:rPr lang="es-ES_tradnl" altLang="en-US" b="1">
                <a:solidFill>
                  <a:schemeClr val="tx2"/>
                </a:solidFill>
                <a:latin typeface="Copperplate Gothic Bold" panose="020E0705020206020404" pitchFamily="34" charset="0"/>
                <a:cs typeface="Copperplate Gothic Bold" panose="020E0705020206020404" pitchFamily="34" charset="0"/>
                <a:sym typeface="+mn-ea"/>
              </a:rPr>
              <a:t>Metodologías de desarrollo de software</a:t>
            </a:r>
            <a:endParaRPr lang="es-ES" altLang="en-US">
              <a:latin typeface="Copperplate Gothic Bold" panose="020E0705020206020404" pitchFamily="34" charset="0"/>
              <a:cs typeface="Copperplate Gothic Bold" panose="020E0705020206020404" pitchFamily="34" charset="0"/>
            </a:endParaRPr>
          </a:p>
        </p:txBody>
      </p:sp>
      <p:sp>
        <p:nvSpPr>
          <p:cNvPr id="6" name="Cuadro de texto 5"/>
          <p:cNvSpPr txBox="1"/>
          <p:nvPr/>
        </p:nvSpPr>
        <p:spPr>
          <a:xfrm>
            <a:off x="422910" y="2311400"/>
            <a:ext cx="2961005" cy="4984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s-ES_tradnl" alt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Modelo en cascada</a:t>
            </a:r>
            <a:endParaRPr lang="es-ES_tradnl" altLang="en-US" sz="24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altLang="en-US" sz="2400"/>
          </a:p>
        </p:txBody>
      </p:sp>
      <p:sp>
        <p:nvSpPr>
          <p:cNvPr id="7" name="Cuadro de texto 6"/>
          <p:cNvSpPr txBox="1"/>
          <p:nvPr/>
        </p:nvSpPr>
        <p:spPr>
          <a:xfrm>
            <a:off x="4253865" y="2311400"/>
            <a:ext cx="4086860" cy="4902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s-ES_tradnl" alt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Metodologías ágiles</a:t>
            </a:r>
            <a:endParaRPr lang="es-ES_tradnl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Cuadro de texto 7"/>
          <p:cNvSpPr txBox="1"/>
          <p:nvPr/>
        </p:nvSpPr>
        <p:spPr>
          <a:xfrm>
            <a:off x="8717915" y="2311400"/>
            <a:ext cx="3149600" cy="4902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s-ES_tradnl" alt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Desarrollo en espira</a:t>
            </a:r>
            <a:r>
              <a:rPr lang="es-ES" altLang="es-ES_tradnl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</a:t>
            </a:r>
            <a:endParaRPr lang="es-ES" altLang="es-ES_tradnl" sz="24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9" name="Conector recto de flecha 8"/>
          <p:cNvCxnSpPr>
            <a:stCxn id="2" idx="2"/>
            <a:endCxn id="6" idx="0"/>
          </p:cNvCxnSpPr>
          <p:nvPr/>
        </p:nvCxnSpPr>
        <p:spPr>
          <a:xfrm flipH="1">
            <a:off x="1903730" y="1300480"/>
            <a:ext cx="4126230" cy="101092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>
            <a:stCxn id="2" idx="2"/>
          </p:cNvCxnSpPr>
          <p:nvPr/>
        </p:nvCxnSpPr>
        <p:spPr>
          <a:xfrm>
            <a:off x="6029960" y="1300480"/>
            <a:ext cx="2540" cy="9652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/>
          <p:nvPr/>
        </p:nvCxnSpPr>
        <p:spPr>
          <a:xfrm>
            <a:off x="6029960" y="1301115"/>
            <a:ext cx="4275455" cy="98742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Cuadro de texto 11"/>
          <p:cNvSpPr txBox="1"/>
          <p:nvPr/>
        </p:nvSpPr>
        <p:spPr>
          <a:xfrm>
            <a:off x="5851525" y="3528060"/>
            <a:ext cx="730885" cy="735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s-ES" altLang="en-US" sz="2800">
                <a:latin typeface="Arial" panose="020B0604020202020204" pitchFamily="34" charset="0"/>
                <a:cs typeface="Arial" panose="020B0604020202020204" pitchFamily="34" charset="0"/>
              </a:rPr>
              <a:t>XP</a:t>
            </a:r>
            <a:endParaRPr lang="es-E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Conector recto de flecha 12"/>
          <p:cNvCxnSpPr/>
          <p:nvPr/>
        </p:nvCxnSpPr>
        <p:spPr>
          <a:xfrm>
            <a:off x="6092825" y="2801620"/>
            <a:ext cx="0" cy="72644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Cuadro de texto 13"/>
          <p:cNvSpPr txBox="1"/>
          <p:nvPr/>
        </p:nvSpPr>
        <p:spPr>
          <a:xfrm>
            <a:off x="655955" y="4163060"/>
            <a:ext cx="4064000" cy="480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s-ES" altLang="en-US" sz="2400">
                <a:latin typeface="Arial" panose="020B0604020202020204" pitchFamily="34" charset="0"/>
                <a:cs typeface="Arial" panose="020B0604020202020204" pitchFamily="34" charset="0"/>
              </a:rPr>
              <a:t>Caracteristicas</a:t>
            </a:r>
            <a:r>
              <a:rPr lang="en-US" altLang="es-ES" sz="2400"/>
              <a:t>:</a:t>
            </a:r>
            <a:endParaRPr lang="en-US" altLang="es-ES" sz="2400"/>
          </a:p>
        </p:txBody>
      </p:sp>
      <p:sp>
        <p:nvSpPr>
          <p:cNvPr id="19" name="Cuadro de texto 18"/>
          <p:cNvSpPr txBox="1"/>
          <p:nvPr/>
        </p:nvSpPr>
        <p:spPr>
          <a:xfrm>
            <a:off x="7781925" y="416306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s-ES" sz="2400">
                <a:latin typeface="Arial" panose="020B0604020202020204" pitchFamily="34" charset="0"/>
                <a:cs typeface="Arial" panose="020B0604020202020204" pitchFamily="34" charset="0"/>
              </a:rPr>
              <a:t>Ventajas:</a:t>
            </a:r>
            <a:endParaRPr lang="en-US" altLang="es-E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uadro de texto 19"/>
          <p:cNvSpPr txBox="1"/>
          <p:nvPr/>
        </p:nvSpPr>
        <p:spPr>
          <a:xfrm>
            <a:off x="422910" y="4762500"/>
            <a:ext cx="4064000" cy="19831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Font typeface="Wingdings" panose="05000000000000000000" charset="0"/>
              <a:buChar char="ü"/>
            </a:pPr>
            <a:r>
              <a:rPr lang="en-US" altLang="es-ES" sz="2200">
                <a:latin typeface="Arial" panose="020B0604020202020204" pitchFamily="34" charset="0"/>
                <a:cs typeface="Arial" panose="020B0604020202020204" pitchFamily="34" charset="0"/>
              </a:rPr>
              <a:t>Ciclos de desarrollo cortos</a:t>
            </a:r>
            <a:endParaRPr lang="en-US" altLang="es-E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charset="0"/>
              <a:buChar char="ü"/>
            </a:pPr>
            <a:r>
              <a:rPr lang="en-US" altLang="es-ES" sz="2200">
                <a:latin typeface="Arial" panose="020B0604020202020204" pitchFamily="34" charset="0"/>
                <a:cs typeface="Arial" panose="020B0604020202020204" pitchFamily="34" charset="0"/>
              </a:rPr>
              <a:t>Retroalimentaci</a:t>
            </a:r>
            <a:r>
              <a:rPr lang="en-US" altLang="en-US" sz="2200"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altLang="es-ES" sz="2200">
                <a:latin typeface="Arial" panose="020B0604020202020204" pitchFamily="34" charset="0"/>
                <a:cs typeface="Arial" panose="020B0604020202020204" pitchFamily="34" charset="0"/>
              </a:rPr>
              <a:t>n constante</a:t>
            </a:r>
            <a:endParaRPr lang="en-US" altLang="es-E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charset="0"/>
              <a:buChar char="ü"/>
            </a:pPr>
            <a:r>
              <a:rPr lang="en-US" altLang="es-ES" sz="2200">
                <a:latin typeface="Arial" panose="020B0604020202020204" pitchFamily="34" charset="0"/>
                <a:cs typeface="Arial" panose="020B0604020202020204" pitchFamily="34" charset="0"/>
              </a:rPr>
              <a:t>Desarrollo guiado por pruebas</a:t>
            </a:r>
            <a:r>
              <a:rPr lang="en-US" altLang="en-US" sz="220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es-ES" sz="2200">
                <a:latin typeface="Arial" panose="020B0604020202020204" pitchFamily="34" charset="0"/>
                <a:cs typeface="Arial" panose="020B0604020202020204" pitchFamily="34" charset="0"/>
              </a:rPr>
              <a:t>(TDD)</a:t>
            </a:r>
            <a:endParaRPr lang="en-US" altLang="es-ES" sz="2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Cuadro de texto 21"/>
          <p:cNvSpPr txBox="1"/>
          <p:nvPr/>
        </p:nvSpPr>
        <p:spPr>
          <a:xfrm>
            <a:off x="7499985" y="4761865"/>
            <a:ext cx="4064000" cy="19831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lnSpc>
                <a:spcPct val="110000"/>
              </a:lnSpc>
              <a:buFont typeface="Wingdings" panose="05000000000000000000" charset="0"/>
              <a:buChar char="ü"/>
            </a:pPr>
            <a:r>
              <a:rPr lang="en-US" altLang="es-ES" sz="2200">
                <a:latin typeface="Arial" panose="020B0604020202020204" pitchFamily="34" charset="0"/>
                <a:cs typeface="Arial" panose="020B0604020202020204" pitchFamily="34" charset="0"/>
              </a:rPr>
              <a:t>Adaptabilidad</a:t>
            </a:r>
            <a:endParaRPr lang="en-US" altLang="es-E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10000"/>
              </a:lnSpc>
              <a:buFont typeface="Wingdings" panose="05000000000000000000" charset="0"/>
              <a:buChar char="ü"/>
            </a:pPr>
            <a:r>
              <a:rPr lang="en-US" altLang="es-ES" sz="2200">
                <a:latin typeface="Arial" panose="020B0604020202020204" pitchFamily="34" charset="0"/>
                <a:cs typeface="Arial" panose="020B0604020202020204" pitchFamily="34" charset="0"/>
              </a:rPr>
              <a:t>Alta calidad del software</a:t>
            </a:r>
            <a:endParaRPr lang="en-US" altLang="es-E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10000"/>
              </a:lnSpc>
              <a:buFont typeface="Wingdings" panose="05000000000000000000" charset="0"/>
              <a:buChar char="ü"/>
            </a:pPr>
            <a:r>
              <a:rPr lang="en-US" altLang="es-ES" sz="2200">
                <a:latin typeface="Arial" panose="020B0604020202020204" pitchFamily="34" charset="0"/>
                <a:cs typeface="Arial" panose="020B0604020202020204" pitchFamily="34" charset="0"/>
              </a:rPr>
              <a:t>Eficiencia en equipos peque</a:t>
            </a:r>
            <a:r>
              <a:rPr lang="en-US" altLang="en-US" sz="2200">
                <a:latin typeface="Arial" panose="020B0604020202020204" pitchFamily="34" charset="0"/>
                <a:cs typeface="Arial" panose="020B0604020202020204" pitchFamily="34" charset="0"/>
              </a:rPr>
              <a:t>ñ</a:t>
            </a:r>
            <a:r>
              <a:rPr lang="en-US" altLang="es-ES" sz="2200"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endParaRPr lang="en-US" altLang="es-ES" sz="2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</p:spPr>
        <p:txBody>
          <a:bodyPr/>
          <a:p>
            <a:r>
              <a:rPr lang="es-ES" altLang="en-US">
                <a:latin typeface="Copperplate Gothic Bold" panose="020E0705020206020404" pitchFamily="34" charset="0"/>
                <a:cs typeface="Copperplate Gothic Bold" panose="020E0705020206020404" pitchFamily="34" charset="0"/>
              </a:rPr>
              <a:t>Conclusiones </a:t>
            </a:r>
            <a:endParaRPr lang="es-ES" altLang="en-US">
              <a:latin typeface="Copperplate Gothic Bold" panose="020E0705020206020404" pitchFamily="34" charset="0"/>
              <a:cs typeface="Copperplate Gothic Bold" panose="020E0705020206020404" pitchFamily="34" charset="0"/>
            </a:endParaRPr>
          </a:p>
        </p:txBody>
      </p:sp>
      <p:sp>
        <p:nvSpPr>
          <p:cNvPr id="3" name="Cuadro de texto 2"/>
          <p:cNvSpPr txBox="1"/>
          <p:nvPr/>
        </p:nvSpPr>
        <p:spPr>
          <a:xfrm>
            <a:off x="90805" y="1305560"/>
            <a:ext cx="11677650" cy="51739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</a:rPr>
              <a:t>En este cap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í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</a:rPr>
              <a:t>tulo se analizaron los conceptos te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</a:rPr>
              <a:t>ricos que sustentan la soluci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</a:rPr>
              <a:t>n propuesta para la  gesti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</a:rPr>
              <a:t>n de expedientes docentes digitales, lo que permiti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</a:rPr>
              <a:t> llegar a las siguientes conclusiones:</a:t>
            </a:r>
            <a:endParaRPr lang="en-US" altLang="es-E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s-E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</a:rPr>
              <a:t>El an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</a:rPr>
              <a:t>lisis detallado de los conceptos asociados a la </a:t>
            </a:r>
            <a:r>
              <a:rPr lang="es-ES" altLang="en-US" sz="2800">
                <a:latin typeface="Arial" panose="020B0604020202020204" pitchFamily="34" charset="0"/>
                <a:cs typeface="Arial" panose="020B0604020202020204" pitchFamily="34" charset="0"/>
              </a:rPr>
              <a:t>gestión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</a:rPr>
              <a:t> de expedientes docentes ofreci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</a:rPr>
              <a:t> una base s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</a:rPr>
              <a:t>lida para entender las particularidades del problema, resaltando la necesidad de una soluci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</a:rPr>
              <a:t>n digital que optimice la eficiencia y accesibilidad en la gesti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</a:rPr>
              <a:t>n de la informaci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</a:rPr>
              <a:t>n docente.</a:t>
            </a:r>
            <a:endParaRPr lang="en-US" altLang="es-E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s-ES" sz="2000">
              <a:latin typeface="Copperplate Gothic Bold" panose="020E0705020206020404" pitchFamily="34" charset="0"/>
              <a:cs typeface="Copperplate Gothic Bold" panose="020E0705020206020404" pitchFamily="34" charset="0"/>
            </a:endParaRPr>
          </a:p>
          <a:p>
            <a:endParaRPr lang="en-US" altLang="es-ES">
              <a:latin typeface="Copperplate Gothic Bold" panose="020E0705020206020404" pitchFamily="34" charset="0"/>
              <a:cs typeface="Copperplate Gothic Bold" panose="020E0705020206020404" pitchFamily="34" charset="0"/>
            </a:endParaRPr>
          </a:p>
          <a:p>
            <a:pPr>
              <a:lnSpc>
                <a:spcPct val="100000"/>
              </a:lnSpc>
            </a:pPr>
            <a:endParaRPr lang="en-US" altLang="es-ES">
              <a:latin typeface="Copperplate Gothic Bold" panose="020E0705020206020404" pitchFamily="34" charset="0"/>
              <a:cs typeface="Copperplate Gothic Bold" panose="020E07050202060204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604" y="1050015"/>
            <a:ext cx="3180275" cy="2737713"/>
          </a:xfrm>
          <a:prstGeom prst="rect">
            <a:avLst/>
          </a:prstGeom>
        </p:spPr>
      </p:pic>
      <p:pic>
        <p:nvPicPr>
          <p:cNvPr id="3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910" y="1509533"/>
            <a:ext cx="2881803" cy="2737713"/>
          </a:xfrm>
          <a:prstGeom prst="rect">
            <a:avLst/>
          </a:prstGeom>
        </p:spPr>
      </p:pic>
      <p:sp>
        <p:nvSpPr>
          <p:cNvPr id="7" name="Flecha doblada 18"/>
          <p:cNvSpPr/>
          <p:nvPr/>
        </p:nvSpPr>
        <p:spPr>
          <a:xfrm rot="5400000">
            <a:off x="9581582" y="2074969"/>
            <a:ext cx="2015572" cy="884558"/>
          </a:xfrm>
          <a:prstGeom prst="bentArrow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87051" y="6084029"/>
            <a:ext cx="484054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Expedientes </a:t>
            </a:r>
            <a:r>
              <a:rPr lang="es-ES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físicos</a:t>
            </a:r>
            <a:endParaRPr lang="es-ES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rrow: Bent 9"/>
          <p:cNvSpPr/>
          <p:nvPr/>
        </p:nvSpPr>
        <p:spPr>
          <a:xfrm>
            <a:off x="4109851" y="1106608"/>
            <a:ext cx="2029968" cy="941832"/>
          </a:xfrm>
          <a:prstGeom prst="bent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7230" y="3543935"/>
            <a:ext cx="1906270" cy="6286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Era digital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21984" y="644262"/>
            <a:ext cx="6094476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dirty="0">
                <a:solidFill>
                  <a:srgbClr val="002060"/>
                </a:solidFill>
                <a:latin typeface="Copperplate Gothic Bold" panose="020E0705020206020404" pitchFamily="34" charset="0"/>
              </a:rPr>
              <a:t>Introducción</a:t>
            </a:r>
            <a:r>
              <a:rPr lang="es-ES" sz="2800" b="1" dirty="0"/>
              <a:t> </a:t>
            </a:r>
            <a:endParaRPr lang="en-US" sz="2800" b="1" dirty="0"/>
          </a:p>
        </p:txBody>
      </p:sp>
      <p:sp>
        <p:nvSpPr>
          <p:cNvPr id="4" name="Arrow: Left 3"/>
          <p:cNvSpPr/>
          <p:nvPr/>
        </p:nvSpPr>
        <p:spPr>
          <a:xfrm>
            <a:off x="5720486" y="4769556"/>
            <a:ext cx="1369024" cy="524439"/>
          </a:xfrm>
          <a:prstGeom prst="lef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11860" y="5970270"/>
            <a:ext cx="4053840" cy="739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s-E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s-ES" sz="28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s-E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xpedientes digitales</a:t>
            </a:r>
            <a:endParaRPr lang="es-ES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n 15" descr="fisic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095" y="4067175"/>
            <a:ext cx="1903730" cy="1903730"/>
          </a:xfrm>
          <a:prstGeom prst="rect">
            <a:avLst/>
          </a:prstGeom>
        </p:spPr>
      </p:pic>
      <p:pic>
        <p:nvPicPr>
          <p:cNvPr id="17" name="Imagen 16" descr="digita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940" y="4514850"/>
            <a:ext cx="1569085" cy="1454785"/>
          </a:xfrm>
          <a:prstGeom prst="rect">
            <a:avLst/>
          </a:prstGeom>
        </p:spPr>
      </p:pic>
      <p:sp>
        <p:nvSpPr>
          <p:cNvPr id="18" name="Cuadro de texto 17"/>
          <p:cNvSpPr txBox="1"/>
          <p:nvPr/>
        </p:nvSpPr>
        <p:spPr>
          <a:xfrm>
            <a:off x="3435985" y="4067175"/>
            <a:ext cx="6096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TIC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1405255" y="2062480"/>
            <a:ext cx="959485" cy="6972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ES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</p:spPr>
        <p:txBody>
          <a:bodyPr/>
          <a:p>
            <a:r>
              <a:rPr lang="es-ES" altLang="en-US">
                <a:latin typeface="Copperplate Gothic Bold" panose="020E0705020206020404" pitchFamily="34" charset="0"/>
                <a:cs typeface="Copperplate Gothic Bold" panose="020E0705020206020404" pitchFamily="34" charset="0"/>
              </a:rPr>
              <a:t>Conclusiones</a:t>
            </a:r>
            <a:r>
              <a:rPr lang="es-ES" altLang="en-US"/>
              <a:t> </a:t>
            </a:r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90805" y="1305560"/>
            <a:ext cx="11677650" cy="51739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El estudio de sistemas hom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ó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logos mostr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ó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que ninguno cumple completamente con las necesidades espec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í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ficas de la UCI. Esto justific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ó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la decisi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ó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 de desarrollar un sistema personalizado, capaz de satisfacer los requerimientos funcionales y t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é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cnicos del entorno institucional.</a:t>
            </a:r>
            <a:endParaRPr lang="en-US" altLang="es-E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s-E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La metodolog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í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 XP se seleccion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ó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como la m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á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 adecuada para este proyecto debido a su enfoque 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á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gil y adaptable, permitiendo una respuesta efectiva frente a posibles cambios en los requisitos durante el desarrollo y garantizando una ejecuci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ó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 eficiente.</a:t>
            </a:r>
            <a:endParaRPr lang="en-US" altLang="es-E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s-E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s-ES"/>
          </a:p>
          <a:p>
            <a:pPr>
              <a:lnSpc>
                <a:spcPct val="100000"/>
              </a:lnSpc>
            </a:pPr>
            <a:endParaRPr lang="en-US" altLang="es-E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s-ES">
                <a:latin typeface="Copperplate Gothic Bold" panose="020E0705020206020404" pitchFamily="34" charset="0"/>
                <a:cs typeface="Copperplate Gothic Bold" panose="020E0705020206020404" pitchFamily="34" charset="0"/>
              </a:rPr>
              <a:t>Descripci</a:t>
            </a:r>
            <a:r>
              <a:rPr lang="es-ES" altLang="es-ES">
                <a:latin typeface="Copperplate Gothic Bold" panose="020E0705020206020404" pitchFamily="34" charset="0"/>
                <a:cs typeface="Copperplate Gothic Bold" panose="020E0705020206020404" pitchFamily="34" charset="0"/>
              </a:rPr>
              <a:t>ón de la Solución</a:t>
            </a:r>
            <a:endParaRPr lang="es-ES" altLang="es-ES">
              <a:latin typeface="Copperplate Gothic Bold" panose="020E0705020206020404" pitchFamily="34" charset="0"/>
              <a:cs typeface="Copperplate Gothic Bold" panose="020E0705020206020404" pitchFamily="34" charset="0"/>
            </a:endParaRPr>
          </a:p>
        </p:txBody>
      </p:sp>
      <p:sp>
        <p:nvSpPr>
          <p:cNvPr id="16" name="Cerrar llave 2"/>
          <p:cNvSpPr/>
          <p:nvPr/>
        </p:nvSpPr>
        <p:spPr>
          <a:xfrm>
            <a:off x="7340213" y="1052085"/>
            <a:ext cx="492060" cy="5082898"/>
          </a:xfrm>
          <a:prstGeom prst="rightBrace">
            <a:avLst>
              <a:gd name="adj1" fmla="val 8333"/>
              <a:gd name="adj2" fmla="val 5020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 dirty="0"/>
          </a:p>
        </p:txBody>
      </p:sp>
      <p:pic>
        <p:nvPicPr>
          <p:cNvPr id="7" name="Imagen 6" descr="Screenshot 2025-04-28 1019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8720" y="3129280"/>
            <a:ext cx="1618615" cy="908050"/>
          </a:xfrm>
          <a:prstGeom prst="rect">
            <a:avLst/>
          </a:prstGeom>
        </p:spPr>
      </p:pic>
      <p:sp>
        <p:nvSpPr>
          <p:cNvPr id="12" name="Cuadro de texto 11"/>
          <p:cNvSpPr txBox="1"/>
          <p:nvPr/>
        </p:nvSpPr>
        <p:spPr>
          <a:xfrm>
            <a:off x="159385" y="2214245"/>
            <a:ext cx="2124710" cy="6546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</a:rPr>
              <a:t>Profesores</a:t>
            </a:r>
            <a:endParaRPr lang="en-US" altLang="es-E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 de texto 12"/>
          <p:cNvSpPr txBox="1"/>
          <p:nvPr/>
        </p:nvSpPr>
        <p:spPr>
          <a:xfrm>
            <a:off x="159385" y="3358515"/>
            <a:ext cx="1461135" cy="5581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</a:rPr>
              <a:t>RRHH</a:t>
            </a:r>
            <a:endParaRPr lang="en-US" altLang="es-E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uadro de texto 14"/>
          <p:cNvSpPr txBox="1"/>
          <p:nvPr/>
        </p:nvSpPr>
        <p:spPr>
          <a:xfrm>
            <a:off x="4810760" y="2214245"/>
            <a:ext cx="2639060" cy="6540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s-ES" altLang="en-US" sz="2800">
                <a:latin typeface="Arial" panose="020B0604020202020204" pitchFamily="34" charset="0"/>
                <a:cs typeface="Arial" panose="020B0604020202020204" pitchFamily="34" charset="0"/>
              </a:rPr>
              <a:t>Expediente</a:t>
            </a:r>
            <a:endParaRPr lang="es-E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Cuadro de texto 16"/>
          <p:cNvSpPr txBox="1"/>
          <p:nvPr/>
        </p:nvSpPr>
        <p:spPr>
          <a:xfrm>
            <a:off x="4712970" y="3140710"/>
            <a:ext cx="2835910" cy="7092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s-ES" altLang="en-US" sz="2800">
                <a:latin typeface="Arial" panose="020B0604020202020204" pitchFamily="34" charset="0"/>
                <a:cs typeface="Arial" panose="020B0604020202020204" pitchFamily="34" charset="0"/>
              </a:rPr>
              <a:t>Categorización</a:t>
            </a:r>
            <a:endParaRPr lang="es-E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n 18" descr="vector-upload-ic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420" y="4138930"/>
            <a:ext cx="1192530" cy="708025"/>
          </a:xfrm>
          <a:prstGeom prst="rect">
            <a:avLst/>
          </a:prstGeom>
        </p:spPr>
      </p:pic>
      <p:cxnSp>
        <p:nvCxnSpPr>
          <p:cNvPr id="20" name="Conector recto 19"/>
          <p:cNvCxnSpPr/>
          <p:nvPr/>
        </p:nvCxnSpPr>
        <p:spPr>
          <a:xfrm flipV="1">
            <a:off x="1473835" y="3625215"/>
            <a:ext cx="962025" cy="825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Conector angular 20"/>
          <p:cNvCxnSpPr/>
          <p:nvPr/>
        </p:nvCxnSpPr>
        <p:spPr>
          <a:xfrm>
            <a:off x="2284730" y="2469515"/>
            <a:ext cx="993775" cy="502920"/>
          </a:xfrm>
          <a:prstGeom prst="bentConnector3">
            <a:avLst>
              <a:gd name="adj1" fmla="val 99488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Conector angular 22"/>
          <p:cNvCxnSpPr/>
          <p:nvPr/>
        </p:nvCxnSpPr>
        <p:spPr>
          <a:xfrm flipV="1">
            <a:off x="2319020" y="4251960"/>
            <a:ext cx="959485" cy="284480"/>
          </a:xfrm>
          <a:prstGeom prst="bentConnector3">
            <a:avLst>
              <a:gd name="adj1" fmla="val 100066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Conector angular 23"/>
          <p:cNvCxnSpPr/>
          <p:nvPr/>
        </p:nvCxnSpPr>
        <p:spPr>
          <a:xfrm rot="10800000">
            <a:off x="3794125" y="4252595"/>
            <a:ext cx="1381760" cy="321310"/>
          </a:xfrm>
          <a:prstGeom prst="bentConnector3">
            <a:avLst>
              <a:gd name="adj1" fmla="val 100413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Conector recto 24"/>
          <p:cNvCxnSpPr/>
          <p:nvPr/>
        </p:nvCxnSpPr>
        <p:spPr>
          <a:xfrm flipH="1">
            <a:off x="4126230" y="3582670"/>
            <a:ext cx="5384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Conector angular 25"/>
          <p:cNvCxnSpPr/>
          <p:nvPr/>
        </p:nvCxnSpPr>
        <p:spPr>
          <a:xfrm rot="10800000" flipV="1">
            <a:off x="3712845" y="2444750"/>
            <a:ext cx="822960" cy="468630"/>
          </a:xfrm>
          <a:prstGeom prst="bentConnector3">
            <a:avLst>
              <a:gd name="adj1" fmla="val 101234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7" name="Rectángulo redondeado 32"/>
          <p:cNvSpPr/>
          <p:nvPr/>
        </p:nvSpPr>
        <p:spPr>
          <a:xfrm>
            <a:off x="7985760" y="1352550"/>
            <a:ext cx="3811270" cy="1515745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 w="444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p>
            <a:r>
              <a:rPr lang="en-US" altLang="es-ES" dirty="0"/>
              <a:t>g</a:t>
            </a:r>
            <a:endParaRPr lang="en-US" altLang="es-ES" dirty="0"/>
          </a:p>
        </p:txBody>
      </p:sp>
      <p:sp>
        <p:nvSpPr>
          <p:cNvPr id="28" name="Cuadro de texto 27"/>
          <p:cNvSpPr txBox="1"/>
          <p:nvPr/>
        </p:nvSpPr>
        <p:spPr>
          <a:xfrm>
            <a:off x="8029575" y="1352550"/>
            <a:ext cx="3644900" cy="15157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</a:rPr>
              <a:t>Gesti</a:t>
            </a:r>
            <a:r>
              <a:rPr lang="es-ES" altLang="es-ES" sz="2800">
                <a:latin typeface="Arial" panose="020B0604020202020204" pitchFamily="34" charset="0"/>
                <a:cs typeface="Arial" panose="020B0604020202020204" pitchFamily="34" charset="0"/>
              </a:rPr>
              <a:t>ón </a:t>
            </a:r>
            <a:endParaRPr lang="es-ES" altLang="es-E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t"/>
            <a:r>
              <a:rPr lang="es-ES" altLang="es-ES" sz="2800">
                <a:latin typeface="Arial" panose="020B0604020202020204" pitchFamily="34" charset="0"/>
                <a:cs typeface="Arial" panose="020B0604020202020204" pitchFamily="34" charset="0"/>
              </a:rPr>
              <a:t>   de </a:t>
            </a:r>
            <a:endParaRPr lang="es-ES" altLang="es-E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altLang="es-ES" sz="2800">
                <a:latin typeface="Arial" panose="020B0604020202020204" pitchFamily="34" charset="0"/>
                <a:cs typeface="Arial" panose="020B0604020202020204" pitchFamily="34" charset="0"/>
              </a:rPr>
              <a:t>Expedientes</a:t>
            </a:r>
            <a:endParaRPr lang="es-ES" altLang="es-E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ángulo redondeado 32"/>
          <p:cNvSpPr/>
          <p:nvPr/>
        </p:nvSpPr>
        <p:spPr>
          <a:xfrm flipV="1">
            <a:off x="7915275" y="4391660"/>
            <a:ext cx="3843020" cy="1638935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 w="4445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p>
            <a:r>
              <a:rPr lang="en-US" altLang="es-ES" dirty="0"/>
              <a:t>g</a:t>
            </a:r>
            <a:endParaRPr lang="en-US" altLang="es-ES" dirty="0"/>
          </a:p>
        </p:txBody>
      </p:sp>
      <p:sp>
        <p:nvSpPr>
          <p:cNvPr id="32" name="Cuadro de texto 31"/>
          <p:cNvSpPr txBox="1"/>
          <p:nvPr/>
        </p:nvSpPr>
        <p:spPr>
          <a:xfrm>
            <a:off x="92075" y="4251325"/>
            <a:ext cx="2090420" cy="577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s-ES" altLang="en-US" sz="2800">
                <a:latin typeface="Arial" panose="020B0604020202020204" pitchFamily="34" charset="0"/>
                <a:cs typeface="Arial" panose="020B0604020202020204" pitchFamily="34" charset="0"/>
              </a:rPr>
              <a:t>Tribunales</a:t>
            </a:r>
            <a:endParaRPr lang="es-E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ángulo 37"/>
          <p:cNvSpPr/>
          <p:nvPr/>
        </p:nvSpPr>
        <p:spPr>
          <a:xfrm>
            <a:off x="159385" y="2171065"/>
            <a:ext cx="2091055" cy="73152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s-ES" altLang="en-US"/>
          </a:p>
        </p:txBody>
      </p:sp>
      <p:sp>
        <p:nvSpPr>
          <p:cNvPr id="39" name="Rectángulo 38"/>
          <p:cNvSpPr/>
          <p:nvPr/>
        </p:nvSpPr>
        <p:spPr>
          <a:xfrm>
            <a:off x="170815" y="3371215"/>
            <a:ext cx="1280160" cy="6508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ES" altLang="en-US"/>
          </a:p>
        </p:txBody>
      </p:sp>
      <p:sp>
        <p:nvSpPr>
          <p:cNvPr id="40" name="Rectángulo 39"/>
          <p:cNvSpPr/>
          <p:nvPr/>
        </p:nvSpPr>
        <p:spPr>
          <a:xfrm>
            <a:off x="92710" y="4263390"/>
            <a:ext cx="1964055" cy="6381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ES" altLang="en-US"/>
          </a:p>
        </p:txBody>
      </p:sp>
      <p:sp>
        <p:nvSpPr>
          <p:cNvPr id="41" name="Rectángulo 40"/>
          <p:cNvSpPr/>
          <p:nvPr/>
        </p:nvSpPr>
        <p:spPr>
          <a:xfrm>
            <a:off x="4741545" y="2080260"/>
            <a:ext cx="2411095" cy="78803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ES" altLang="en-US"/>
          </a:p>
        </p:txBody>
      </p:sp>
      <p:sp>
        <p:nvSpPr>
          <p:cNvPr id="42" name="Rectángulo 41"/>
          <p:cNvSpPr/>
          <p:nvPr/>
        </p:nvSpPr>
        <p:spPr>
          <a:xfrm>
            <a:off x="4712970" y="3165475"/>
            <a:ext cx="2788920" cy="74231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ES" altLang="en-US"/>
          </a:p>
        </p:txBody>
      </p:sp>
      <p:sp>
        <p:nvSpPr>
          <p:cNvPr id="43" name="Rectángulo 42"/>
          <p:cNvSpPr/>
          <p:nvPr/>
        </p:nvSpPr>
        <p:spPr>
          <a:xfrm>
            <a:off x="5244465" y="4033520"/>
            <a:ext cx="1679575" cy="104013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ES" altLang="en-US"/>
          </a:p>
        </p:txBody>
      </p:sp>
      <p:sp>
        <p:nvSpPr>
          <p:cNvPr id="44" name="Cuadro de texto 43"/>
          <p:cNvSpPr txBox="1"/>
          <p:nvPr/>
        </p:nvSpPr>
        <p:spPr>
          <a:xfrm>
            <a:off x="8019415" y="4535805"/>
            <a:ext cx="3738880" cy="14954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s-ES" altLang="es-ES" sz="2800">
                <a:latin typeface="Arial" panose="020B0604020202020204" pitchFamily="34" charset="0"/>
                <a:cs typeface="Arial" panose="020B0604020202020204" pitchFamily="34" charset="0"/>
              </a:rPr>
              <a:t>Solicitud de cambio </a:t>
            </a:r>
            <a:endParaRPr lang="es-ES" altLang="es-E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altLang="es-ES" sz="2800">
                <a:latin typeface="Arial" panose="020B0604020202020204" pitchFamily="34" charset="0"/>
                <a:cs typeface="Arial" panose="020B0604020202020204" pitchFamily="34" charset="0"/>
              </a:rPr>
              <a:t>            de </a:t>
            </a:r>
            <a:endParaRPr lang="es-ES" altLang="es-E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altLang="es-ES" sz="2800">
                <a:latin typeface="Arial" panose="020B0604020202020204" pitchFamily="34" charset="0"/>
                <a:cs typeface="Arial" panose="020B0604020202020204" pitchFamily="34" charset="0"/>
              </a:rPr>
              <a:t>categoría docente</a:t>
            </a:r>
            <a:endParaRPr lang="es-ES" altLang="es-E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>
                <a:latin typeface="Copperplate Gothic Bold" panose="020E0705020206020404" pitchFamily="34" charset="0"/>
                <a:cs typeface="Copperplate Gothic Bold" panose="020E0705020206020404" pitchFamily="34" charset="0"/>
              </a:rPr>
              <a:t>Requisitos del Sistema</a:t>
            </a:r>
            <a:endParaRPr lang="es-ES" altLang="en-US">
              <a:latin typeface="Copperplate Gothic Bold" panose="020E0705020206020404" pitchFamily="34" charset="0"/>
              <a:cs typeface="Copperplate Gothic Bold" panose="020E0705020206020404" pitchFamily="34" charset="0"/>
            </a:endParaRPr>
          </a:p>
        </p:txBody>
      </p:sp>
      <p:sp>
        <p:nvSpPr>
          <p:cNvPr id="3" name="Cuadro de texto 2"/>
          <p:cNvSpPr txBox="1"/>
          <p:nvPr/>
        </p:nvSpPr>
        <p:spPr>
          <a:xfrm>
            <a:off x="251460" y="3119755"/>
            <a:ext cx="4570095" cy="33832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s-ES" altLang="en-US"/>
              <a:t>            </a:t>
            </a:r>
            <a:r>
              <a:rPr lang="es-ES" altLang="en-US" sz="2800" b="1">
                <a:latin typeface="Arial" panose="020B0604020202020204" pitchFamily="34" charset="0"/>
                <a:cs typeface="Arial" panose="020B0604020202020204" pitchFamily="34" charset="0"/>
              </a:rPr>
              <a:t>Prioridad</a:t>
            </a:r>
            <a:endParaRPr lang="es-ES" alt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Font typeface="Wingdings" panose="05000000000000000000" charset="0"/>
              <a:buNone/>
            </a:pPr>
            <a:endParaRPr lang="es-ES" alt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s-ES" altLang="en-US" sz="2800">
                <a:latin typeface="Arial" panose="020B0604020202020204" pitchFamily="34" charset="0"/>
                <a:cs typeface="Arial" panose="020B0604020202020204" pitchFamily="34" charset="0"/>
              </a:rPr>
              <a:t>Alta                   </a:t>
            </a:r>
            <a:endParaRPr lang="es-E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Font typeface="Wingdings" panose="05000000000000000000" charset="0"/>
              <a:buNone/>
            </a:pPr>
            <a:endParaRPr lang="es-E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s-ES" altLang="en-US" sz="2800">
                <a:latin typeface="Arial" panose="020B0604020202020204" pitchFamily="34" charset="0"/>
                <a:cs typeface="Arial" panose="020B0604020202020204" pitchFamily="34" charset="0"/>
              </a:rPr>
              <a:t>Media </a:t>
            </a:r>
            <a:endParaRPr lang="es-E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Font typeface="Wingdings" panose="05000000000000000000" charset="0"/>
              <a:buNone/>
            </a:pPr>
            <a:endParaRPr lang="es-E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s-ES" altLang="en-US" sz="2800">
                <a:latin typeface="Arial" panose="020B0604020202020204" pitchFamily="34" charset="0"/>
                <a:cs typeface="Arial" panose="020B0604020202020204" pitchFamily="34" charset="0"/>
              </a:rPr>
              <a:t>Baja</a:t>
            </a:r>
            <a:endParaRPr lang="es-E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 de texto 3"/>
          <p:cNvSpPr txBox="1"/>
          <p:nvPr/>
        </p:nvSpPr>
        <p:spPr>
          <a:xfrm>
            <a:off x="7530465" y="3119755"/>
            <a:ext cx="4341495" cy="33839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s-ES" altLang="en-US" sz="2800" b="1">
                <a:latin typeface="Arial" panose="020B0604020202020204" pitchFamily="34" charset="0"/>
                <a:cs typeface="Arial" panose="020B0604020202020204" pitchFamily="34" charset="0"/>
              </a:rPr>
              <a:t>Complegidad</a:t>
            </a:r>
            <a:endParaRPr lang="es-ES" alt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alt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s-ES" altLang="en-U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Alta                   </a:t>
            </a:r>
            <a:endParaRPr lang="es-E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Font typeface="Wingdings" panose="05000000000000000000" charset="0"/>
              <a:buNone/>
            </a:pPr>
            <a:endParaRPr lang="es-E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s-ES" altLang="en-U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Media </a:t>
            </a:r>
            <a:endParaRPr lang="es-E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Font typeface="Wingdings" panose="05000000000000000000" charset="0"/>
              <a:buNone/>
            </a:pPr>
            <a:endParaRPr lang="es-E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s-ES" altLang="en-U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Baja</a:t>
            </a:r>
            <a:endParaRPr lang="es-E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70815" y="3016885"/>
            <a:ext cx="4650740" cy="35991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ES" altLang="en-US"/>
          </a:p>
        </p:txBody>
      </p:sp>
      <p:sp>
        <p:nvSpPr>
          <p:cNvPr id="7" name="Rectángulo 6"/>
          <p:cNvSpPr/>
          <p:nvPr/>
        </p:nvSpPr>
        <p:spPr>
          <a:xfrm>
            <a:off x="7381240" y="3016250"/>
            <a:ext cx="4627245" cy="359981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ES" altLang="en-US"/>
          </a:p>
        </p:txBody>
      </p:sp>
      <p:sp>
        <p:nvSpPr>
          <p:cNvPr id="17" name="Cuadro de texto 16"/>
          <p:cNvSpPr txBox="1"/>
          <p:nvPr/>
        </p:nvSpPr>
        <p:spPr>
          <a:xfrm>
            <a:off x="3587750" y="3942715"/>
            <a:ext cx="959485" cy="2502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s-ES" altLang="en-US" sz="2800">
                <a:latin typeface="Arial" panose="020B0604020202020204" pitchFamily="34" charset="0"/>
                <a:cs typeface="Arial" panose="020B0604020202020204" pitchFamily="34" charset="0"/>
              </a:rPr>
              <a:t>19</a:t>
            </a:r>
            <a:endParaRPr lang="es-E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altLang="en-US" sz="280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s-E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altLang="en-US" sz="28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s-E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Cuadro de texto 17"/>
          <p:cNvSpPr txBox="1"/>
          <p:nvPr/>
        </p:nvSpPr>
        <p:spPr>
          <a:xfrm>
            <a:off x="10752455" y="3942715"/>
            <a:ext cx="959485" cy="2502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s-ES" altLang="en-US" sz="280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s-E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altLang="en-US" sz="2800"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endParaRPr lang="es-E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altLang="en-US" sz="280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s-E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errar llave 2"/>
          <p:cNvSpPr/>
          <p:nvPr/>
        </p:nvSpPr>
        <p:spPr>
          <a:xfrm rot="16200000">
            <a:off x="6169660" y="-38100"/>
            <a:ext cx="492125" cy="5026025"/>
          </a:xfrm>
          <a:prstGeom prst="rightBrace">
            <a:avLst>
              <a:gd name="adj1" fmla="val 0"/>
              <a:gd name="adj2" fmla="val 5020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 dirty="0"/>
          </a:p>
        </p:txBody>
      </p:sp>
      <p:grpSp>
        <p:nvGrpSpPr>
          <p:cNvPr id="8" name="Group 39"/>
          <p:cNvGrpSpPr/>
          <p:nvPr/>
        </p:nvGrpSpPr>
        <p:grpSpPr>
          <a:xfrm>
            <a:off x="5842635" y="624840"/>
            <a:ext cx="1332230" cy="1525270"/>
            <a:chOff x="8692" y="1484"/>
            <a:chExt cx="2098" cy="2402"/>
          </a:xfrm>
        </p:grpSpPr>
        <p:sp>
          <p:nvSpPr>
            <p:cNvPr id="9" name="Arc 40"/>
            <p:cNvSpPr/>
            <p:nvPr/>
          </p:nvSpPr>
          <p:spPr>
            <a:xfrm rot="17820000">
              <a:off x="8710" y="1806"/>
              <a:ext cx="2078" cy="2082"/>
            </a:xfrm>
            <a:prstGeom prst="arc">
              <a:avLst>
                <a:gd name="adj1" fmla="val 16788135"/>
                <a:gd name="adj2" fmla="val 1663127"/>
              </a:avLst>
            </a:prstGeom>
            <a:ln w="31750" cap="rnd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0" name="Arc 41"/>
            <p:cNvSpPr/>
            <p:nvPr/>
          </p:nvSpPr>
          <p:spPr>
            <a:xfrm rot="6900000">
              <a:off x="8694" y="1482"/>
              <a:ext cx="2078" cy="2082"/>
            </a:xfrm>
            <a:prstGeom prst="arc">
              <a:avLst>
                <a:gd name="adj1" fmla="val 16788135"/>
                <a:gd name="adj2" fmla="val 1663127"/>
              </a:avLst>
            </a:prstGeom>
            <a:ln w="31750" cap="rnd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11" name="Cuadro de texto 10"/>
          <p:cNvSpPr txBox="1"/>
          <p:nvPr/>
        </p:nvSpPr>
        <p:spPr>
          <a:xfrm>
            <a:off x="4330700" y="1121410"/>
            <a:ext cx="4899025" cy="5899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s-ES" altLang="en-US" sz="2800">
                <a:latin typeface="Arial" panose="020B0604020202020204" pitchFamily="34" charset="0"/>
                <a:cs typeface="Arial" panose="020B0604020202020204" pitchFamily="34" charset="0"/>
              </a:rPr>
              <a:t>35 Requisitos Funcionales</a:t>
            </a:r>
            <a:endParaRPr lang="es-E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>
                <a:latin typeface="Copperplate Gothic Bold" panose="020E0705020206020404" pitchFamily="34" charset="0"/>
                <a:cs typeface="Copperplate Gothic Bold" panose="020E0705020206020404" pitchFamily="34" charset="0"/>
              </a:rPr>
              <a:t>Requisitos del Sistema</a:t>
            </a:r>
            <a:endParaRPr lang="es-ES" altLang="en-US">
              <a:latin typeface="Copperplate Gothic Bold" panose="020E0705020206020404" pitchFamily="34" charset="0"/>
              <a:cs typeface="Copperplate Gothic Bold" panose="020E0705020206020404" pitchFamily="34" charset="0"/>
            </a:endParaRPr>
          </a:p>
        </p:txBody>
      </p:sp>
      <p:sp>
        <p:nvSpPr>
          <p:cNvPr id="3" name="Cuadro de texto 2"/>
          <p:cNvSpPr txBox="1"/>
          <p:nvPr/>
        </p:nvSpPr>
        <p:spPr>
          <a:xfrm>
            <a:off x="229870" y="3119755"/>
            <a:ext cx="11343640" cy="33832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es-ES" altLang="en-US" sz="2800">
                <a:latin typeface="Arial" panose="020B0604020202020204" pitchFamily="34" charset="0"/>
                <a:cs typeface="Arial" panose="020B0604020202020204" pitchFamily="34" charset="0"/>
              </a:rPr>
              <a:t>Usabilidad</a:t>
            </a:r>
            <a:endParaRPr lang="es-E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es-ES" altLang="en-US" sz="2800">
                <a:latin typeface="Arial" panose="020B0604020202020204" pitchFamily="34" charset="0"/>
                <a:cs typeface="Arial" panose="020B0604020202020204" pitchFamily="34" charset="0"/>
              </a:rPr>
              <a:t>Seguridad</a:t>
            </a:r>
            <a:endParaRPr lang="es-E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es-ES" altLang="en-US" sz="2800">
                <a:latin typeface="Arial" panose="020B0604020202020204" pitchFamily="34" charset="0"/>
                <a:cs typeface="Arial" panose="020B0604020202020204" pitchFamily="34" charset="0"/>
              </a:rPr>
              <a:t>Portabilidad</a:t>
            </a:r>
            <a:endParaRPr lang="es-E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es-ES" altLang="en-US" sz="2800">
                <a:latin typeface="Arial" panose="020B0604020202020204" pitchFamily="34" charset="0"/>
                <a:cs typeface="Arial" panose="020B0604020202020204" pitchFamily="34" charset="0"/>
              </a:rPr>
              <a:t>Mantenbilidad</a:t>
            </a:r>
            <a:endParaRPr lang="es-E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es-ES" altLang="en-US" sz="2800">
                <a:latin typeface="Arial" panose="020B0604020202020204" pitchFamily="34" charset="0"/>
                <a:cs typeface="Arial" panose="020B0604020202020204" pitchFamily="34" charset="0"/>
              </a:rPr>
              <a:t>Hardware</a:t>
            </a:r>
            <a:endParaRPr lang="es-E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es-ES" altLang="en-US" sz="2800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  <a:endParaRPr lang="es-E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Font typeface="Wingdings" panose="05000000000000000000" charset="0"/>
              <a:buNone/>
            </a:pPr>
            <a:endParaRPr lang="es-ES" altLang="en-US" sz="2800" b="1"/>
          </a:p>
          <a:p>
            <a:pPr indent="0">
              <a:buFont typeface="Wingdings" panose="05000000000000000000" charset="0"/>
              <a:buNone/>
            </a:pPr>
            <a:endParaRPr lang="es-ES" altLang="en-US" sz="2800" b="1"/>
          </a:p>
        </p:txBody>
      </p:sp>
      <p:sp>
        <p:nvSpPr>
          <p:cNvPr id="5" name="Rectángulo 4"/>
          <p:cNvSpPr/>
          <p:nvPr/>
        </p:nvSpPr>
        <p:spPr>
          <a:xfrm>
            <a:off x="170815" y="3016885"/>
            <a:ext cx="11663680" cy="35991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ES" altLang="en-US"/>
          </a:p>
        </p:txBody>
      </p:sp>
      <p:sp>
        <p:nvSpPr>
          <p:cNvPr id="17" name="Cuadro de texto 16"/>
          <p:cNvSpPr txBox="1"/>
          <p:nvPr/>
        </p:nvSpPr>
        <p:spPr>
          <a:xfrm>
            <a:off x="10050780" y="3119755"/>
            <a:ext cx="959485" cy="3325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30000"/>
              </a:lnSpc>
            </a:pPr>
            <a:r>
              <a:rPr lang="es-ES" altLang="en-US" sz="28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s-E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s-ES" altLang="en-US" sz="28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s-E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s-ES" altLang="en-US" sz="28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s-E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s-ES" altLang="en-US" sz="28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s-E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s-ES" altLang="en-US" sz="28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s-E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s-ES" altLang="en-US" sz="28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s-E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errar llave 2"/>
          <p:cNvSpPr/>
          <p:nvPr/>
        </p:nvSpPr>
        <p:spPr>
          <a:xfrm rot="16200000">
            <a:off x="6169660" y="-38100"/>
            <a:ext cx="492125" cy="5026025"/>
          </a:xfrm>
          <a:prstGeom prst="rightBrace">
            <a:avLst>
              <a:gd name="adj1" fmla="val 0"/>
              <a:gd name="adj2" fmla="val 5020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 dirty="0"/>
          </a:p>
        </p:txBody>
      </p:sp>
      <p:grpSp>
        <p:nvGrpSpPr>
          <p:cNvPr id="8" name="Group 39"/>
          <p:cNvGrpSpPr/>
          <p:nvPr/>
        </p:nvGrpSpPr>
        <p:grpSpPr>
          <a:xfrm>
            <a:off x="5842635" y="624840"/>
            <a:ext cx="1332230" cy="1525270"/>
            <a:chOff x="8692" y="1484"/>
            <a:chExt cx="2098" cy="2402"/>
          </a:xfrm>
        </p:grpSpPr>
        <p:sp>
          <p:nvSpPr>
            <p:cNvPr id="9" name="Arc 40"/>
            <p:cNvSpPr/>
            <p:nvPr/>
          </p:nvSpPr>
          <p:spPr>
            <a:xfrm rot="17820000">
              <a:off x="8710" y="1806"/>
              <a:ext cx="2078" cy="2082"/>
            </a:xfrm>
            <a:prstGeom prst="arc">
              <a:avLst>
                <a:gd name="adj1" fmla="val 16788135"/>
                <a:gd name="adj2" fmla="val 1663127"/>
              </a:avLst>
            </a:prstGeom>
            <a:ln w="31750" cap="rnd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0" name="Arc 41"/>
            <p:cNvSpPr/>
            <p:nvPr/>
          </p:nvSpPr>
          <p:spPr>
            <a:xfrm rot="6900000">
              <a:off x="8694" y="1482"/>
              <a:ext cx="2078" cy="2082"/>
            </a:xfrm>
            <a:prstGeom prst="arc">
              <a:avLst>
                <a:gd name="adj1" fmla="val 16788135"/>
                <a:gd name="adj2" fmla="val 1663127"/>
              </a:avLst>
            </a:prstGeom>
            <a:ln w="31750" cap="rnd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11" name="Cuadro de texto 10"/>
          <p:cNvSpPr txBox="1"/>
          <p:nvPr/>
        </p:nvSpPr>
        <p:spPr>
          <a:xfrm>
            <a:off x="3902075" y="1121410"/>
            <a:ext cx="5749925" cy="5899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s-ES" altLang="en-US" sz="2800">
                <a:latin typeface="Arial" panose="020B0604020202020204" pitchFamily="34" charset="0"/>
                <a:cs typeface="Arial" panose="020B0604020202020204" pitchFamily="34" charset="0"/>
              </a:rPr>
              <a:t>14 Requisitos No Funcionales</a:t>
            </a:r>
            <a:endParaRPr lang="es-E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>
                <a:latin typeface="Copperplate Gothic Bold" panose="020E0705020206020404" pitchFamily="34" charset="0"/>
                <a:cs typeface="Copperplate Gothic Bold" panose="020E0705020206020404" pitchFamily="34" charset="0"/>
              </a:rPr>
              <a:t>Prototipo de interfaz</a:t>
            </a:r>
            <a:endParaRPr lang="es-ES" altLang="en-US">
              <a:latin typeface="Copperplate Gothic Bold" panose="020E0705020206020404" pitchFamily="34" charset="0"/>
              <a:cs typeface="Copperplate Gothic Bold" panose="020E0705020206020404" pitchFamily="34" charset="0"/>
            </a:endParaRPr>
          </a:p>
        </p:txBody>
      </p:sp>
      <p:pic>
        <p:nvPicPr>
          <p:cNvPr id="1188941264" name="Imagen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74545" y="1263015"/>
            <a:ext cx="7329170" cy="5195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s-ES">
                <a:latin typeface="Copperplate Gothic Bold" panose="020E0705020206020404" pitchFamily="34" charset="0"/>
                <a:cs typeface="Copperplate Gothic Bold" panose="020E0705020206020404" pitchFamily="34" charset="0"/>
              </a:rPr>
              <a:t>Arquitectura del Sistema MTV</a:t>
            </a:r>
            <a:endParaRPr lang="en-US" altLang="es-ES">
              <a:latin typeface="Copperplate Gothic Bold" panose="020E0705020206020404" pitchFamily="34" charset="0"/>
              <a:cs typeface="Copperplate Gothic Bold" panose="020E07050202060204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825" y="1431290"/>
            <a:ext cx="11338560" cy="5080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542530" cy="1456055"/>
          </a:xfrm>
        </p:spPr>
        <p:txBody>
          <a:bodyPr/>
          <a:p>
            <a:pPr>
              <a:lnSpc>
                <a:spcPct val="100000"/>
              </a:lnSpc>
            </a:pPr>
            <a:r>
              <a:rPr lang="es-ES" altLang="en-US">
                <a:latin typeface="Copperplate Gothic Bold" panose="020E0705020206020404" pitchFamily="34" charset="0"/>
                <a:cs typeface="Copperplate Gothic Bold" panose="020E0705020206020404" pitchFamily="34" charset="0"/>
              </a:rPr>
              <a:t>Patrones del diseño de Software</a:t>
            </a:r>
            <a:br>
              <a:rPr lang="es-ES" altLang="en-US">
                <a:latin typeface="Copperplate Gothic Bold" panose="020E0705020206020404" pitchFamily="34" charset="0"/>
                <a:cs typeface="Copperplate Gothic Bold" panose="020E0705020206020404" pitchFamily="34" charset="0"/>
              </a:rPr>
            </a:br>
            <a:r>
              <a:rPr lang="es-ES" altLang="en-US">
                <a:latin typeface="Copperplate Gothic Bold" panose="020E0705020206020404" pitchFamily="34" charset="0"/>
                <a:cs typeface="Copperplate Gothic Bold" panose="020E0705020206020404" pitchFamily="34" charset="0"/>
              </a:rPr>
              <a:t>Patrones GRASP</a:t>
            </a:r>
            <a:endParaRPr lang="es-ES" altLang="en-US">
              <a:latin typeface="Copperplate Gothic Bold" panose="020E0705020206020404" pitchFamily="34" charset="0"/>
              <a:cs typeface="Copperplate Gothic Bold" panose="020E0705020206020404" pitchFamily="34" charset="0"/>
            </a:endParaRPr>
          </a:p>
        </p:txBody>
      </p:sp>
      <p:pic>
        <p:nvPicPr>
          <p:cNvPr id="762251645" name="Imagen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632075"/>
            <a:ext cx="10043160" cy="3877310"/>
          </a:xfrm>
          <a:prstGeom prst="rect">
            <a:avLst/>
          </a:prstGeom>
        </p:spPr>
      </p:pic>
      <p:sp>
        <p:nvSpPr>
          <p:cNvPr id="3" name="Cuadro de texto 2"/>
          <p:cNvSpPr txBox="1"/>
          <p:nvPr/>
        </p:nvSpPr>
        <p:spPr>
          <a:xfrm>
            <a:off x="2957830" y="1821815"/>
            <a:ext cx="4758055" cy="631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s-ES" altLang="en-US" sz="2800">
                <a:latin typeface="Arial" panose="020B0604020202020204" pitchFamily="34" charset="0"/>
                <a:cs typeface="Arial" panose="020B0604020202020204" pitchFamily="34" charset="0"/>
              </a:rPr>
              <a:t>Patrón Experto</a:t>
            </a:r>
            <a:endParaRPr lang="es-E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542530" cy="1456055"/>
          </a:xfrm>
        </p:spPr>
        <p:txBody>
          <a:bodyPr/>
          <a:p>
            <a:pPr>
              <a:lnSpc>
                <a:spcPct val="100000"/>
              </a:lnSpc>
            </a:pPr>
            <a:r>
              <a:rPr lang="es-ES" altLang="en-US">
                <a:latin typeface="Copperplate Gothic Bold" panose="020E0705020206020404" pitchFamily="34" charset="0"/>
                <a:cs typeface="Copperplate Gothic Bold" panose="020E0705020206020404" pitchFamily="34" charset="0"/>
              </a:rPr>
              <a:t>Patrones del diseño de Software</a:t>
            </a:r>
            <a:br>
              <a:rPr lang="es-ES" altLang="en-US">
                <a:latin typeface="Copperplate Gothic Bold" panose="020E0705020206020404" pitchFamily="34" charset="0"/>
                <a:cs typeface="Copperplate Gothic Bold" panose="020E0705020206020404" pitchFamily="34" charset="0"/>
              </a:rPr>
            </a:br>
            <a:r>
              <a:rPr lang="es-ES" altLang="en-US">
                <a:latin typeface="Copperplate Gothic Bold" panose="020E0705020206020404" pitchFamily="34" charset="0"/>
                <a:cs typeface="Copperplate Gothic Bold" panose="020E0705020206020404" pitchFamily="34" charset="0"/>
              </a:rPr>
              <a:t>Patrones GRASP</a:t>
            </a:r>
            <a:endParaRPr lang="es-ES" altLang="en-US">
              <a:latin typeface="Copperplate Gothic Bold" panose="020E0705020206020404" pitchFamily="34" charset="0"/>
              <a:cs typeface="Copperplate Gothic Bold" panose="020E0705020206020404" pitchFamily="34" charset="0"/>
            </a:endParaRPr>
          </a:p>
        </p:txBody>
      </p:sp>
      <p:sp>
        <p:nvSpPr>
          <p:cNvPr id="3" name="Cuadro de texto 2"/>
          <p:cNvSpPr txBox="1"/>
          <p:nvPr/>
        </p:nvSpPr>
        <p:spPr>
          <a:xfrm>
            <a:off x="2957830" y="1821815"/>
            <a:ext cx="4758055" cy="631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s-ES" altLang="en-US" sz="2800">
                <a:latin typeface="Arial" panose="020B0604020202020204" pitchFamily="34" charset="0"/>
                <a:cs typeface="Arial" panose="020B0604020202020204" pitchFamily="34" charset="0"/>
              </a:rPr>
              <a:t>Patrón Creador</a:t>
            </a:r>
            <a:endParaRPr lang="es-E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21854000" name="Imagen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3615" y="2673350"/>
            <a:ext cx="10427335" cy="358711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542530" cy="1456055"/>
          </a:xfrm>
        </p:spPr>
        <p:txBody>
          <a:bodyPr/>
          <a:p>
            <a:pPr>
              <a:lnSpc>
                <a:spcPct val="100000"/>
              </a:lnSpc>
            </a:pPr>
            <a:r>
              <a:rPr lang="es-ES" altLang="en-US">
                <a:latin typeface="Copperplate Gothic Bold" panose="020E0705020206020404" pitchFamily="34" charset="0"/>
                <a:cs typeface="Copperplate Gothic Bold" panose="020E0705020206020404" pitchFamily="34" charset="0"/>
              </a:rPr>
              <a:t>Patrones del diseño de Software</a:t>
            </a:r>
            <a:br>
              <a:rPr lang="es-ES" altLang="en-US">
                <a:latin typeface="Copperplate Gothic Bold" panose="020E0705020206020404" pitchFamily="34" charset="0"/>
                <a:cs typeface="Copperplate Gothic Bold" panose="020E0705020206020404" pitchFamily="34" charset="0"/>
              </a:rPr>
            </a:br>
            <a:r>
              <a:rPr lang="es-ES" altLang="en-US">
                <a:latin typeface="Copperplate Gothic Bold" panose="020E0705020206020404" pitchFamily="34" charset="0"/>
                <a:cs typeface="Copperplate Gothic Bold" panose="020E0705020206020404" pitchFamily="34" charset="0"/>
              </a:rPr>
              <a:t>Patrones GRASP</a:t>
            </a:r>
            <a:endParaRPr lang="es-ES" altLang="en-US">
              <a:latin typeface="Copperplate Gothic Bold" panose="020E0705020206020404" pitchFamily="34" charset="0"/>
              <a:cs typeface="Copperplate Gothic Bold" panose="020E0705020206020404" pitchFamily="34" charset="0"/>
            </a:endParaRPr>
          </a:p>
        </p:txBody>
      </p:sp>
      <p:sp>
        <p:nvSpPr>
          <p:cNvPr id="3" name="Cuadro de texto 2"/>
          <p:cNvSpPr txBox="1"/>
          <p:nvPr/>
        </p:nvSpPr>
        <p:spPr>
          <a:xfrm>
            <a:off x="2957830" y="1821815"/>
            <a:ext cx="4758055" cy="631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s-ES" altLang="en-US" sz="2800">
                <a:latin typeface="Arial" panose="020B0604020202020204" pitchFamily="34" charset="0"/>
                <a:cs typeface="Arial" panose="020B0604020202020204" pitchFamily="34" charset="0"/>
              </a:rPr>
              <a:t>Patrón Controlador</a:t>
            </a:r>
            <a:endParaRPr lang="es-E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30398123" name="Imagen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732405"/>
            <a:ext cx="10238105" cy="366776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542530" cy="1456055"/>
          </a:xfrm>
        </p:spPr>
        <p:txBody>
          <a:bodyPr/>
          <a:p>
            <a:pPr>
              <a:lnSpc>
                <a:spcPct val="100000"/>
              </a:lnSpc>
            </a:pPr>
            <a:r>
              <a:rPr lang="es-ES" altLang="en-US">
                <a:latin typeface="Copperplate Gothic Bold" panose="020E0705020206020404" pitchFamily="34" charset="0"/>
                <a:cs typeface="Copperplate Gothic Bold" panose="020E0705020206020404" pitchFamily="34" charset="0"/>
              </a:rPr>
              <a:t>Patrones del diseño de Software</a:t>
            </a:r>
            <a:br>
              <a:rPr lang="es-ES" altLang="en-US">
                <a:latin typeface="Copperplate Gothic Bold" panose="020E0705020206020404" pitchFamily="34" charset="0"/>
                <a:cs typeface="Copperplate Gothic Bold" panose="020E0705020206020404" pitchFamily="34" charset="0"/>
              </a:rPr>
            </a:br>
            <a:r>
              <a:rPr lang="es-ES" altLang="en-US">
                <a:latin typeface="Copperplate Gothic Bold" panose="020E0705020206020404" pitchFamily="34" charset="0"/>
                <a:cs typeface="Copperplate Gothic Bold" panose="020E0705020206020404" pitchFamily="34" charset="0"/>
              </a:rPr>
              <a:t>Patrones GRASP</a:t>
            </a:r>
            <a:endParaRPr lang="es-ES" altLang="en-US">
              <a:latin typeface="Copperplate Gothic Bold" panose="020E0705020206020404" pitchFamily="34" charset="0"/>
              <a:cs typeface="Copperplate Gothic Bold" panose="020E0705020206020404" pitchFamily="34" charset="0"/>
            </a:endParaRPr>
          </a:p>
        </p:txBody>
      </p:sp>
      <p:sp>
        <p:nvSpPr>
          <p:cNvPr id="3" name="Cuadro de texto 2"/>
          <p:cNvSpPr txBox="1"/>
          <p:nvPr/>
        </p:nvSpPr>
        <p:spPr>
          <a:xfrm>
            <a:off x="2957830" y="1821815"/>
            <a:ext cx="5201920" cy="631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s-ES" altLang="en-US" sz="2800">
                <a:latin typeface="Arial" panose="020B0604020202020204" pitchFamily="34" charset="0"/>
                <a:cs typeface="Arial" panose="020B0604020202020204" pitchFamily="34" charset="0"/>
              </a:rPr>
              <a:t>Patrón Bajo Acoplamiento</a:t>
            </a:r>
            <a:endParaRPr lang="es-E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0570014" name="Imagen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9130" y="2559685"/>
            <a:ext cx="1086231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758293" y="712510"/>
            <a:ext cx="71480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600" dirty="0">
                <a:solidFill>
                  <a:srgbClr val="002060"/>
                </a:solidFill>
                <a:latin typeface="Copperplate Gothic Bold" panose="020E0705020206020404" pitchFamily="34" charset="0"/>
              </a:rPr>
              <a:t>Situación</a:t>
            </a:r>
            <a:r>
              <a:rPr lang="es-ES" sz="3600" b="1" dirty="0"/>
              <a:t> </a:t>
            </a:r>
            <a:r>
              <a:rPr lang="es-ES" sz="3600" dirty="0">
                <a:solidFill>
                  <a:srgbClr val="002060"/>
                </a:solidFill>
                <a:latin typeface="Copperplate Gothic Bold" panose="020E0705020206020404" pitchFamily="34" charset="0"/>
              </a:rPr>
              <a:t>Problemática</a:t>
            </a:r>
            <a:r>
              <a:rPr lang="es-ES" sz="3600" b="1" dirty="0"/>
              <a:t> </a:t>
            </a:r>
            <a:r>
              <a:rPr lang="es-ES" sz="1800" b="1" dirty="0"/>
              <a:t> </a:t>
            </a:r>
            <a:endParaRPr lang="en-US" sz="1800" b="1" dirty="0"/>
          </a:p>
        </p:txBody>
      </p:sp>
      <p:sp>
        <p:nvSpPr>
          <p:cNvPr id="21" name="Left Brace 20"/>
          <p:cNvSpPr/>
          <p:nvPr/>
        </p:nvSpPr>
        <p:spPr>
          <a:xfrm>
            <a:off x="3422015" y="1158875"/>
            <a:ext cx="732155" cy="5527675"/>
          </a:xfrm>
          <a:prstGeom prst="leftBrace">
            <a:avLst>
              <a:gd name="adj1" fmla="val 8333"/>
              <a:gd name="adj2" fmla="val 4871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TextBox 21"/>
          <p:cNvSpPr txBox="1"/>
          <p:nvPr/>
        </p:nvSpPr>
        <p:spPr>
          <a:xfrm>
            <a:off x="4154170" y="1358900"/>
            <a:ext cx="7261225" cy="51282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002060"/>
                </a:solidFill>
                <a:latin typeface="Copperplate Gothic Bold" panose="020E0705020206020404" pitchFamily="34" charset="0"/>
              </a:rPr>
              <a:t>Actualidad</a:t>
            </a:r>
            <a:r>
              <a:rPr lang="en-US" sz="3600" dirty="0"/>
              <a:t>:</a:t>
            </a:r>
            <a:endParaRPr lang="en-US" sz="36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s-ES" sz="3600" dirty="0">
                <a:latin typeface="Arial" panose="020B0604020202020204" pitchFamily="34" charset="0"/>
                <a:cs typeface="Arial" panose="020B0604020202020204" pitchFamily="34" charset="0"/>
              </a:rPr>
              <a:t>Proceso manual</a:t>
            </a:r>
            <a:endParaRPr lang="en-US" altLang="es-E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Font typeface="Wingdings" panose="05000000000000000000" pitchFamily="2" charset="2"/>
              <a:buNone/>
            </a:pPr>
            <a:endParaRPr lang="en-US" alt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70000"/>
              </a:lnSpc>
              <a:buFont typeface="Wingdings" panose="05000000000000000000" pitchFamily="2" charset="2"/>
              <a:buChar char="ü"/>
            </a:pPr>
            <a:r>
              <a:rPr lang="es-ES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Riesgos de errores</a:t>
            </a:r>
            <a:endParaRPr lang="es-ES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Font typeface="Wingdings" panose="05000000000000000000" pitchFamily="2" charset="2"/>
              <a:buNone/>
            </a:pPr>
            <a:endParaRPr lang="es-ES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s-ES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Posibilidad de deterioro</a:t>
            </a:r>
            <a:r>
              <a:rPr lang="es-ES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ES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Font typeface="Wingdings" panose="05000000000000000000" pitchFamily="2" charset="2"/>
              <a:buNone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s-ES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Proceso presencial</a:t>
            </a:r>
            <a:endParaRPr lang="es-ES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Font typeface="Wingdings" panose="05000000000000000000" pitchFamily="2" charset="2"/>
              <a:buNone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s-ES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Consumo de tiempo</a:t>
            </a:r>
            <a:endParaRPr lang="en-US" sz="3600" dirty="0"/>
          </a:p>
          <a:p>
            <a:pPr indent="0">
              <a:buFont typeface="Wingdings" panose="05000000000000000000" pitchFamily="2" charset="2"/>
              <a:buNone/>
            </a:pPr>
            <a:endParaRPr lang="en-US" sz="3200" dirty="0"/>
          </a:p>
          <a:p>
            <a:pPr indent="0">
              <a:buFont typeface="Wingdings" panose="05000000000000000000" pitchFamily="2" charset="2"/>
              <a:buNone/>
            </a:pPr>
            <a:r>
              <a:rPr lang="en-US" sz="3200" dirty="0"/>
              <a:t> </a:t>
            </a:r>
            <a:endParaRPr lang="en-US" sz="3200" dirty="0"/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3200" dirty="0"/>
          </a:p>
        </p:txBody>
      </p:sp>
      <p:pic>
        <p:nvPicPr>
          <p:cNvPr id="2" name="Imagen 1" descr="manua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26980" y="2146300"/>
            <a:ext cx="1288415" cy="676910"/>
          </a:xfrm>
          <a:prstGeom prst="rect">
            <a:avLst/>
          </a:prstGeom>
        </p:spPr>
      </p:pic>
      <p:pic>
        <p:nvPicPr>
          <p:cNvPr id="3" name="Imagen 2" descr="error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1140" y="3093085"/>
            <a:ext cx="775970" cy="641350"/>
          </a:xfrm>
          <a:prstGeom prst="rect">
            <a:avLst/>
          </a:prstGeom>
        </p:spPr>
      </p:pic>
      <p:pic>
        <p:nvPicPr>
          <p:cNvPr id="4" name="Imagen 3" descr="deterior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1140" y="4087495"/>
            <a:ext cx="775970" cy="521970"/>
          </a:xfrm>
          <a:prstGeom prst="rect">
            <a:avLst/>
          </a:prstGeom>
        </p:spPr>
      </p:pic>
      <p:pic>
        <p:nvPicPr>
          <p:cNvPr id="6" name="Imagen 5" descr="caminando con expediente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5590" y="5036185"/>
            <a:ext cx="731520" cy="499745"/>
          </a:xfrm>
          <a:prstGeom prst="rect">
            <a:avLst/>
          </a:prstGeom>
        </p:spPr>
      </p:pic>
      <p:pic>
        <p:nvPicPr>
          <p:cNvPr id="8" name="Imagen 7" descr="tiempo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5590" y="5873750"/>
            <a:ext cx="778510" cy="613410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1348105" y="2044700"/>
            <a:ext cx="1496695" cy="7886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ES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542530" cy="1456055"/>
          </a:xfrm>
        </p:spPr>
        <p:txBody>
          <a:bodyPr/>
          <a:p>
            <a:pPr>
              <a:lnSpc>
                <a:spcPct val="100000"/>
              </a:lnSpc>
            </a:pPr>
            <a:r>
              <a:rPr lang="es-ES" altLang="en-US">
                <a:latin typeface="Copperplate Gothic Bold" panose="020E0705020206020404" pitchFamily="34" charset="0"/>
                <a:cs typeface="Copperplate Gothic Bold" panose="020E0705020206020404" pitchFamily="34" charset="0"/>
              </a:rPr>
              <a:t>Patrones del diseño de Software</a:t>
            </a:r>
            <a:br>
              <a:rPr lang="es-ES" altLang="en-US">
                <a:latin typeface="Copperplate Gothic Bold" panose="020E0705020206020404" pitchFamily="34" charset="0"/>
                <a:cs typeface="Copperplate Gothic Bold" panose="020E0705020206020404" pitchFamily="34" charset="0"/>
              </a:rPr>
            </a:br>
            <a:r>
              <a:rPr lang="es-ES" altLang="en-US">
                <a:latin typeface="Copperplate Gothic Bold" panose="020E0705020206020404" pitchFamily="34" charset="0"/>
                <a:cs typeface="Copperplate Gothic Bold" panose="020E0705020206020404" pitchFamily="34" charset="0"/>
              </a:rPr>
              <a:t>Patrones GRASP</a:t>
            </a:r>
            <a:endParaRPr lang="es-ES" altLang="en-US">
              <a:latin typeface="Copperplate Gothic Bold" panose="020E0705020206020404" pitchFamily="34" charset="0"/>
              <a:cs typeface="Copperplate Gothic Bold" panose="020E0705020206020404" pitchFamily="34" charset="0"/>
            </a:endParaRPr>
          </a:p>
        </p:txBody>
      </p:sp>
      <p:sp>
        <p:nvSpPr>
          <p:cNvPr id="3" name="Cuadro de texto 2"/>
          <p:cNvSpPr txBox="1"/>
          <p:nvPr/>
        </p:nvSpPr>
        <p:spPr>
          <a:xfrm>
            <a:off x="2957830" y="1821815"/>
            <a:ext cx="5201920" cy="631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s-ES" altLang="en-US" sz="2800">
                <a:latin typeface="Arial" panose="020B0604020202020204" pitchFamily="34" charset="0"/>
                <a:cs typeface="Arial" panose="020B0604020202020204" pitchFamily="34" charset="0"/>
              </a:rPr>
              <a:t>Patrón Alta Cohesión</a:t>
            </a:r>
            <a:endParaRPr lang="es-E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3940611" name="Imagen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1655" y="2614295"/>
            <a:ext cx="10774045" cy="384683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542530" cy="1456055"/>
          </a:xfrm>
        </p:spPr>
        <p:txBody>
          <a:bodyPr/>
          <a:p>
            <a:pPr>
              <a:lnSpc>
                <a:spcPct val="100000"/>
              </a:lnSpc>
            </a:pPr>
            <a:r>
              <a:rPr lang="es-ES" altLang="en-US">
                <a:latin typeface="Copperplate Gothic Bold" panose="020E0705020206020404" pitchFamily="34" charset="0"/>
                <a:cs typeface="Copperplate Gothic Bold" panose="020E0705020206020404" pitchFamily="34" charset="0"/>
              </a:rPr>
              <a:t>Patrones del diseño de Software</a:t>
            </a:r>
            <a:br>
              <a:rPr lang="es-ES" altLang="en-US">
                <a:latin typeface="Copperplate Gothic Bold" panose="020E0705020206020404" pitchFamily="34" charset="0"/>
                <a:cs typeface="Copperplate Gothic Bold" panose="020E0705020206020404" pitchFamily="34" charset="0"/>
              </a:rPr>
            </a:br>
            <a:r>
              <a:rPr lang="es-ES" altLang="en-US">
                <a:latin typeface="Copperplate Gothic Bold" panose="020E0705020206020404" pitchFamily="34" charset="0"/>
                <a:cs typeface="Copperplate Gothic Bold" panose="020E0705020206020404" pitchFamily="34" charset="0"/>
              </a:rPr>
              <a:t>Patrones GoF</a:t>
            </a:r>
            <a:endParaRPr lang="es-ES" altLang="en-US">
              <a:latin typeface="Copperplate Gothic Bold" panose="020E0705020206020404" pitchFamily="34" charset="0"/>
              <a:cs typeface="Copperplate Gothic Bold" panose="020E0705020206020404" pitchFamily="34" charset="0"/>
            </a:endParaRPr>
          </a:p>
        </p:txBody>
      </p:sp>
      <p:sp>
        <p:nvSpPr>
          <p:cNvPr id="3" name="Cuadro de texto 2"/>
          <p:cNvSpPr txBox="1"/>
          <p:nvPr/>
        </p:nvSpPr>
        <p:spPr>
          <a:xfrm>
            <a:off x="2957830" y="1821815"/>
            <a:ext cx="5201920" cy="631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s-ES" altLang="en-US" sz="2800">
                <a:latin typeface="Arial" panose="020B0604020202020204" pitchFamily="34" charset="0"/>
                <a:cs typeface="Arial" panose="020B0604020202020204" pitchFamily="34" charset="0"/>
              </a:rPr>
              <a:t>Patrón Singleton</a:t>
            </a:r>
            <a:endParaRPr lang="es-E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3940611" name="Imagen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1655" y="2614295"/>
            <a:ext cx="10774045" cy="384683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542530" cy="1456055"/>
          </a:xfrm>
        </p:spPr>
        <p:txBody>
          <a:bodyPr/>
          <a:p>
            <a:pPr>
              <a:lnSpc>
                <a:spcPct val="100000"/>
              </a:lnSpc>
            </a:pPr>
            <a:r>
              <a:rPr lang="es-ES" altLang="en-US">
                <a:latin typeface="Copperplate Gothic Bold" panose="020E0705020206020404" pitchFamily="34" charset="0"/>
                <a:cs typeface="Copperplate Gothic Bold" panose="020E0705020206020404" pitchFamily="34" charset="0"/>
              </a:rPr>
              <a:t>Patrones del diseño de Software</a:t>
            </a:r>
            <a:br>
              <a:rPr lang="es-ES" altLang="en-US">
                <a:latin typeface="Copperplate Gothic Bold" panose="020E0705020206020404" pitchFamily="34" charset="0"/>
                <a:cs typeface="Copperplate Gothic Bold" panose="020E0705020206020404" pitchFamily="34" charset="0"/>
              </a:rPr>
            </a:br>
            <a:r>
              <a:rPr lang="es-ES" altLang="en-US">
                <a:latin typeface="Copperplate Gothic Bold" panose="020E0705020206020404" pitchFamily="34" charset="0"/>
                <a:cs typeface="Copperplate Gothic Bold" panose="020E0705020206020404" pitchFamily="34" charset="0"/>
              </a:rPr>
              <a:t>Patrones GoF</a:t>
            </a:r>
            <a:endParaRPr lang="es-ES" altLang="en-US">
              <a:latin typeface="Copperplate Gothic Bold" panose="020E0705020206020404" pitchFamily="34" charset="0"/>
              <a:cs typeface="Copperplate Gothic Bold" panose="020E0705020206020404" pitchFamily="34" charset="0"/>
            </a:endParaRPr>
          </a:p>
        </p:txBody>
      </p:sp>
      <p:sp>
        <p:nvSpPr>
          <p:cNvPr id="3" name="Cuadro de texto 2"/>
          <p:cNvSpPr txBox="1"/>
          <p:nvPr/>
        </p:nvSpPr>
        <p:spPr>
          <a:xfrm>
            <a:off x="2957830" y="1821815"/>
            <a:ext cx="5201920" cy="631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s-ES" altLang="en-US" sz="2800">
                <a:latin typeface="Arial" panose="020B0604020202020204" pitchFamily="34" charset="0"/>
                <a:cs typeface="Arial" panose="020B0604020202020204" pitchFamily="34" charset="0"/>
              </a:rPr>
              <a:t>Patrón Factory Method</a:t>
            </a:r>
            <a:endParaRPr lang="es-E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0924899" name="Imagen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9120" y="2833370"/>
            <a:ext cx="10679430" cy="360299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976485" cy="1456055"/>
          </a:xfrm>
        </p:spPr>
        <p:txBody>
          <a:bodyPr/>
          <a:p>
            <a:pPr>
              <a:lnSpc>
                <a:spcPct val="100000"/>
              </a:lnSpc>
            </a:pPr>
            <a:r>
              <a:rPr lang="es-ES" altLang="en-US">
                <a:latin typeface="Copperplate Gothic Bold" panose="020E0705020206020404" pitchFamily="34" charset="0"/>
                <a:cs typeface="Copperplate Gothic Bold" panose="020E0705020206020404" pitchFamily="34" charset="0"/>
              </a:rPr>
              <a:t>Patrones del diseño de Software</a:t>
            </a:r>
            <a:br>
              <a:rPr lang="es-ES" altLang="en-US">
                <a:latin typeface="Copperplate Gothic Bold" panose="020E0705020206020404" pitchFamily="34" charset="0"/>
                <a:cs typeface="Copperplate Gothic Bold" panose="020E0705020206020404" pitchFamily="34" charset="0"/>
              </a:rPr>
            </a:br>
            <a:r>
              <a:rPr lang="es-ES" altLang="en-US">
                <a:latin typeface="Copperplate Gothic Bold" panose="020E0705020206020404" pitchFamily="34" charset="0"/>
                <a:cs typeface="Copperplate Gothic Bold" panose="020E0705020206020404" pitchFamily="34" charset="0"/>
              </a:rPr>
              <a:t>Patrones GoF</a:t>
            </a:r>
            <a:endParaRPr lang="es-ES" altLang="en-US">
              <a:latin typeface="Copperplate Gothic Bold" panose="020E0705020206020404" pitchFamily="34" charset="0"/>
              <a:cs typeface="Copperplate Gothic Bold" panose="020E0705020206020404" pitchFamily="34" charset="0"/>
            </a:endParaRPr>
          </a:p>
        </p:txBody>
      </p:sp>
      <p:sp>
        <p:nvSpPr>
          <p:cNvPr id="3" name="Cuadro de texto 2"/>
          <p:cNvSpPr txBox="1"/>
          <p:nvPr/>
        </p:nvSpPr>
        <p:spPr>
          <a:xfrm>
            <a:off x="2957830" y="1821815"/>
            <a:ext cx="5201920" cy="631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s-ES" altLang="en-US" sz="2800">
                <a:latin typeface="Arial" panose="020B0604020202020204" pitchFamily="34" charset="0"/>
                <a:cs typeface="Arial" panose="020B0604020202020204" pitchFamily="34" charset="0"/>
              </a:rPr>
              <a:t>Patrón Factory Method</a:t>
            </a:r>
            <a:endParaRPr lang="es-E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0924899" name="Imagen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9120" y="2833370"/>
            <a:ext cx="10679430" cy="360299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542530" cy="1456055"/>
          </a:xfrm>
        </p:spPr>
        <p:txBody>
          <a:bodyPr/>
          <a:p>
            <a:pPr>
              <a:lnSpc>
                <a:spcPct val="100000"/>
              </a:lnSpc>
            </a:pPr>
            <a:r>
              <a:rPr lang="es-ES" altLang="en-US">
                <a:latin typeface="Copperplate Gothic Bold" panose="020E0705020206020404" pitchFamily="34" charset="0"/>
                <a:cs typeface="Copperplate Gothic Bold" panose="020E0705020206020404" pitchFamily="34" charset="0"/>
              </a:rPr>
              <a:t>Patrones del diseño de Software</a:t>
            </a:r>
            <a:br>
              <a:rPr lang="es-ES" altLang="en-US">
                <a:latin typeface="Copperplate Gothic Bold" panose="020E0705020206020404" pitchFamily="34" charset="0"/>
                <a:cs typeface="Copperplate Gothic Bold" panose="020E0705020206020404" pitchFamily="34" charset="0"/>
              </a:rPr>
            </a:br>
            <a:r>
              <a:rPr lang="es-ES" altLang="en-US">
                <a:latin typeface="Copperplate Gothic Bold" panose="020E0705020206020404" pitchFamily="34" charset="0"/>
                <a:cs typeface="Copperplate Gothic Bold" panose="020E0705020206020404" pitchFamily="34" charset="0"/>
              </a:rPr>
              <a:t>Patrones GoF</a:t>
            </a:r>
            <a:endParaRPr lang="es-ES" altLang="en-US">
              <a:latin typeface="Copperplate Gothic Bold" panose="020E0705020206020404" pitchFamily="34" charset="0"/>
              <a:cs typeface="Copperplate Gothic Bold" panose="020E0705020206020404" pitchFamily="34" charset="0"/>
            </a:endParaRPr>
          </a:p>
        </p:txBody>
      </p:sp>
      <p:sp>
        <p:nvSpPr>
          <p:cNvPr id="3" name="Cuadro de texto 2"/>
          <p:cNvSpPr txBox="1"/>
          <p:nvPr/>
        </p:nvSpPr>
        <p:spPr>
          <a:xfrm>
            <a:off x="2957830" y="1821815"/>
            <a:ext cx="5201920" cy="631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s-ES" altLang="en-US" sz="2800">
                <a:latin typeface="Arial" panose="020B0604020202020204" pitchFamily="34" charset="0"/>
                <a:cs typeface="Arial" panose="020B0604020202020204" pitchFamily="34" charset="0"/>
              </a:rPr>
              <a:t>Patrón Observer</a:t>
            </a:r>
            <a:endParaRPr lang="es-E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42505979" name="Imagen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835" y="2637790"/>
            <a:ext cx="10613390" cy="369633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542530" cy="1456055"/>
          </a:xfrm>
        </p:spPr>
        <p:txBody>
          <a:bodyPr/>
          <a:p>
            <a:pPr>
              <a:lnSpc>
                <a:spcPct val="100000"/>
              </a:lnSpc>
            </a:pPr>
            <a:r>
              <a:rPr lang="es-ES" altLang="en-US">
                <a:latin typeface="Copperplate Gothic Bold" panose="020E0705020206020404" pitchFamily="34" charset="0"/>
                <a:cs typeface="Copperplate Gothic Bold" panose="020E0705020206020404" pitchFamily="34" charset="0"/>
              </a:rPr>
              <a:t>Patrones del diseño de Software</a:t>
            </a:r>
            <a:br>
              <a:rPr lang="es-ES" altLang="en-US">
                <a:latin typeface="Copperplate Gothic Bold" panose="020E0705020206020404" pitchFamily="34" charset="0"/>
                <a:cs typeface="Copperplate Gothic Bold" panose="020E0705020206020404" pitchFamily="34" charset="0"/>
              </a:rPr>
            </a:br>
            <a:r>
              <a:rPr lang="es-ES" altLang="en-US">
                <a:latin typeface="Copperplate Gothic Bold" panose="020E0705020206020404" pitchFamily="34" charset="0"/>
                <a:cs typeface="Copperplate Gothic Bold" panose="020E0705020206020404" pitchFamily="34" charset="0"/>
              </a:rPr>
              <a:t>Patrones GoF</a:t>
            </a:r>
            <a:endParaRPr lang="es-ES" altLang="en-US">
              <a:latin typeface="Copperplate Gothic Bold" panose="020E0705020206020404" pitchFamily="34" charset="0"/>
              <a:cs typeface="Copperplate Gothic Bold" panose="020E0705020206020404" pitchFamily="34" charset="0"/>
            </a:endParaRPr>
          </a:p>
        </p:txBody>
      </p:sp>
      <p:sp>
        <p:nvSpPr>
          <p:cNvPr id="3" name="Cuadro de texto 2"/>
          <p:cNvSpPr txBox="1"/>
          <p:nvPr/>
        </p:nvSpPr>
        <p:spPr>
          <a:xfrm>
            <a:off x="2957830" y="1821815"/>
            <a:ext cx="5201920" cy="631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s-ES" altLang="en-US" sz="2800">
                <a:latin typeface="Arial" panose="020B0604020202020204" pitchFamily="34" charset="0"/>
                <a:cs typeface="Arial" panose="020B0604020202020204" pitchFamily="34" charset="0"/>
              </a:rPr>
              <a:t>Patrón Strategy</a:t>
            </a:r>
            <a:endParaRPr lang="es-E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1544718" name="Imagen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8175" y="2774950"/>
            <a:ext cx="10299700" cy="3708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>
                <a:latin typeface="Copperplate Gothic Bold" panose="020E0705020206020404" pitchFamily="34" charset="0"/>
                <a:cs typeface="Copperplate Gothic Bold" panose="020E0705020206020404" pitchFamily="34" charset="0"/>
              </a:rPr>
              <a:t>Modelo de Datos </a:t>
            </a:r>
            <a:endParaRPr lang="es-ES" altLang="en-US">
              <a:latin typeface="Copperplate Gothic Bold" panose="020E0705020206020404" pitchFamily="34" charset="0"/>
              <a:cs typeface="Copperplate Gothic Bold" panose="020E0705020206020404" pitchFamily="34" charset="0"/>
            </a:endParaRPr>
          </a:p>
        </p:txBody>
      </p:sp>
      <p:pic>
        <p:nvPicPr>
          <p:cNvPr id="3" name="Imagen 2" descr="Screenshot 2025-04-25 1048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710" y="1431290"/>
            <a:ext cx="11551285" cy="505396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012680" cy="824865"/>
          </a:xfrm>
        </p:spPr>
        <p:txBody>
          <a:bodyPr/>
          <a:p>
            <a:r>
              <a:rPr lang="es-ES" altLang="en-US">
                <a:latin typeface="Copperplate Gothic Bold" panose="020E0705020206020404" pitchFamily="34" charset="0"/>
                <a:cs typeface="Copperplate Gothic Bold" panose="020E0705020206020404" pitchFamily="34" charset="0"/>
                <a:sym typeface="+mn-ea"/>
              </a:rPr>
              <a:t>Conclusiones Parciales del capitulo</a:t>
            </a:r>
            <a:endParaRPr lang="es-E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 de texto 2"/>
          <p:cNvSpPr txBox="1"/>
          <p:nvPr/>
        </p:nvSpPr>
        <p:spPr>
          <a:xfrm>
            <a:off x="365125" y="1577340"/>
            <a:ext cx="11484610" cy="51073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</a:rPr>
              <a:t>El an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</a:rPr>
              <a:t>lisis de este cap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í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</a:rPr>
              <a:t>tulo ha sido fundamental para delimitar los objetivos estrat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é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</a:rPr>
              <a:t>gicos del sistema web para la gesti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</a:rPr>
              <a:t>n de expedientes docentes digitales y proporcionar una estructura clara para su desarrollo. A continuaci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</a:rPr>
              <a:t>n, se destacan los principales hallazgos y decisiones tomadas en el proceso:</a:t>
            </a:r>
            <a:endParaRPr lang="en-US" altLang="es-E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s-E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charset="0"/>
              <a:buChar char="ü"/>
            </a:pP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</a:rPr>
              <a:t>Se identificaron 35 requisitos funcionales y 13 no funcionales, adem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</a:rPr>
              <a:t>s de definir un conjunto estructurado de historias de usuario. Esto facilita la gesti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</a:rPr>
              <a:t>n del desarrollo en iteraciones organizadas, asegurando entregas progresivas y medibles.</a:t>
            </a:r>
            <a:endParaRPr lang="en-US" altLang="es-E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charset="0"/>
              <a:buChar char="ü"/>
            </a:pPr>
            <a:endParaRPr lang="en-US" altLang="es-ES"/>
          </a:p>
          <a:p>
            <a:endParaRPr lang="en-US" altLang="es-E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487535" cy="824865"/>
          </a:xfrm>
        </p:spPr>
        <p:txBody>
          <a:bodyPr/>
          <a:p>
            <a:r>
              <a:rPr lang="es-ES" altLang="en-US">
                <a:latin typeface="Copperplate Gothic Bold" panose="020E0705020206020404" pitchFamily="34" charset="0"/>
                <a:cs typeface="Copperplate Gothic Bold" panose="020E0705020206020404" pitchFamily="34" charset="0"/>
                <a:sym typeface="+mn-ea"/>
              </a:rPr>
              <a:t>Conclusiones Parciales del capitulo</a:t>
            </a:r>
            <a:endParaRPr lang="es-ES" altLang="en-US">
              <a:latin typeface="Copperplate Gothic Bold" panose="020E0705020206020404" pitchFamily="34" charset="0"/>
              <a:cs typeface="Copperplate Gothic Bold" panose="020E0705020206020404" pitchFamily="34" charset="0"/>
            </a:endParaRPr>
          </a:p>
        </p:txBody>
      </p:sp>
      <p:sp>
        <p:nvSpPr>
          <p:cNvPr id="3" name="Cuadro de texto 2"/>
          <p:cNvSpPr txBox="1"/>
          <p:nvPr/>
        </p:nvSpPr>
        <p:spPr>
          <a:xfrm>
            <a:off x="240030" y="1542415"/>
            <a:ext cx="11608435" cy="5029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Se utiliz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ó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la t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é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cnica de tarjetas CRC para establecer con precisi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ó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 la colaboraci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ó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 entre los distintos m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ó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dulos del sistema, garantizando interacciones eficientes y una asignaci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ó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 adecuada de responsabilidades.</a:t>
            </a:r>
            <a:endParaRPr lang="en-US" altLang="es-E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charset="0"/>
              <a:buChar char="ü"/>
            </a:pPr>
            <a:endParaRPr lang="en-US" altLang="es-E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charset="0"/>
              <a:buChar char="ü"/>
            </a:pP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La elecci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ó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 del patr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ó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 Modelo-Vista-Template (MVT) permiti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ó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una separaci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ó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 clara entre la l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ó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gica de negocio y la interfaz de usuario, mejorando la mantenibilidad y adaptabilidad del sistema ante futuras modificaciones.</a:t>
            </a:r>
            <a:endParaRPr lang="es-E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253345" cy="824865"/>
          </a:xfrm>
        </p:spPr>
        <p:txBody>
          <a:bodyPr/>
          <a:p>
            <a:r>
              <a:rPr lang="es-ES" altLang="en-US">
                <a:latin typeface="Copperplate Gothic Bold" panose="020E0705020206020404" pitchFamily="34" charset="0"/>
                <a:cs typeface="Copperplate Gothic Bold" panose="020E0705020206020404" pitchFamily="34" charset="0"/>
                <a:sym typeface="+mn-ea"/>
              </a:rPr>
              <a:t>Conclusiones Parciales del capitulo</a:t>
            </a:r>
            <a:endParaRPr lang="es-E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 de texto 2"/>
          <p:cNvSpPr txBox="1"/>
          <p:nvPr/>
        </p:nvSpPr>
        <p:spPr>
          <a:xfrm>
            <a:off x="297180" y="1384300"/>
            <a:ext cx="11323955" cy="52222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indent="-457200">
              <a:buFont typeface="Wingdings" panose="05000000000000000000" charset="0"/>
              <a:buChar char="ü"/>
            </a:pP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</a:rPr>
              <a:t>La aplicaci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</a:rPr>
              <a:t>n de los patrones GRASP y GoF fue clave para estructurar la responsabilidad de cada componente dentro del sistema, minimizando el acoplamiento y promoviendo la escalabilidad y eficiencia del dise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ñ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</a:rPr>
              <a:t>o.</a:t>
            </a:r>
            <a:endParaRPr lang="en-US" altLang="es-E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charset="0"/>
              <a:buChar char="ü"/>
            </a:pP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</a:rPr>
              <a:t>Se dise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ñó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</a:rPr>
              <a:t> un modelo de datos que organiza la informaci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</a:rPr>
              <a:t>n de manera estructurada, permitiendo una representaci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</a:rPr>
              <a:t>n clara de las relaciones entre los elementos del sistema, lo que facilita el procesamiento y consulta de datos.</a:t>
            </a:r>
            <a:endParaRPr lang="en-US" altLang="es-E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charset="0"/>
              <a:buChar char="ü"/>
            </a:pP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</a:rPr>
              <a:t>El an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</a:rPr>
              <a:t>lisis de restricciones y variables relevantes ayud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</a:rPr>
              <a:t> a consolidar la viabilidad t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é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</a:rPr>
              <a:t>cnica del sistema y anticipar posibles desaf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í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</a:rPr>
              <a:t>os en la implementaci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</a:rPr>
              <a:t>n, permitiendo gestionar los riesgos de manera proactiva.</a:t>
            </a:r>
            <a:endParaRPr lang="en-US" altLang="es-E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12800" y="369057"/>
            <a:ext cx="83027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600" dirty="0">
                <a:solidFill>
                  <a:srgbClr val="002060"/>
                </a:solidFill>
                <a:latin typeface="Copperplate Gothic Bold" panose="020E0705020206020404" pitchFamily="34" charset="0"/>
              </a:rPr>
              <a:t>Problema</a:t>
            </a:r>
            <a:r>
              <a:rPr lang="es-ES" sz="3600" b="1" dirty="0"/>
              <a:t> </a:t>
            </a:r>
            <a:r>
              <a:rPr lang="es-ES" sz="3600" dirty="0">
                <a:solidFill>
                  <a:srgbClr val="002060"/>
                </a:solidFill>
                <a:latin typeface="Copperplate Gothic Bold" panose="020E0705020206020404" pitchFamily="34" charset="0"/>
              </a:rPr>
              <a:t>de</a:t>
            </a:r>
            <a:r>
              <a:rPr lang="es-ES" sz="3600" b="1" dirty="0"/>
              <a:t> </a:t>
            </a:r>
            <a:r>
              <a:rPr lang="es-ES" sz="3600" dirty="0">
                <a:solidFill>
                  <a:srgbClr val="002060"/>
                </a:solidFill>
                <a:latin typeface="Copperplate Gothic Bold" panose="020E0705020206020404" pitchFamily="34" charset="0"/>
              </a:rPr>
              <a:t>la</a:t>
            </a:r>
            <a:r>
              <a:rPr lang="es-ES" sz="3600" b="1" dirty="0"/>
              <a:t> </a:t>
            </a:r>
            <a:r>
              <a:rPr lang="es-ES" sz="3600" dirty="0">
                <a:solidFill>
                  <a:srgbClr val="002060"/>
                </a:solidFill>
                <a:latin typeface="Copperplate Gothic Bold" panose="020E0705020206020404" pitchFamily="34" charset="0"/>
              </a:rPr>
              <a:t>investigación</a:t>
            </a:r>
            <a:r>
              <a:rPr lang="es-ES" sz="3600" b="1" dirty="0"/>
              <a:t> </a:t>
            </a:r>
            <a:endParaRPr lang="en-US" sz="1800" b="1" dirty="0"/>
          </a:p>
        </p:txBody>
      </p:sp>
      <p:grpSp>
        <p:nvGrpSpPr>
          <p:cNvPr id="5" name="4 Rectángulo redondeado"/>
          <p:cNvGrpSpPr/>
          <p:nvPr/>
        </p:nvGrpSpPr>
        <p:grpSpPr bwMode="auto">
          <a:xfrm>
            <a:off x="755866" y="2166595"/>
            <a:ext cx="11104125" cy="2843411"/>
            <a:chOff x="106" y="1181"/>
            <a:chExt cx="6029" cy="1644"/>
          </a:xfrm>
        </p:grpSpPr>
        <p:pic>
          <p:nvPicPr>
            <p:cNvPr id="6" name="4 Rectángulo redondeado"/>
            <p:cNvPicPr>
              <a:picLocks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" y="1181"/>
              <a:ext cx="6029" cy="1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188" y="1181"/>
              <a:ext cx="5760" cy="1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>
                <a:lnSpc>
                  <a:spcPct val="150000"/>
                </a:lnSpc>
                <a:buNone/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198880" y="2347595"/>
            <a:ext cx="10404475" cy="266255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en-US" sz="3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</a:t>
            </a:r>
            <a:r>
              <a:rPr lang="en-US" altLang="es-ES" sz="3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en-US" sz="3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altLang="es-ES" sz="3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 agilizar </a:t>
            </a:r>
            <a:r>
              <a:rPr lang="es-ES" altLang="en-US" sz="3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proceso de</a:t>
            </a:r>
            <a:r>
              <a:rPr lang="en-US" altLang="es-ES" sz="3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gesti</a:t>
            </a:r>
            <a:r>
              <a:rPr lang="en-US" altLang="en-US" sz="3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altLang="es-ES" sz="3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de los expedientes docentes para la categorizaci</a:t>
            </a:r>
            <a:r>
              <a:rPr lang="es-ES" altLang="en-US" sz="3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</a:t>
            </a:r>
            <a:r>
              <a:rPr lang="en-US" altLang="es-ES" sz="3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docente de los profesores de la UCI?</a:t>
            </a:r>
            <a:endParaRPr lang="en-US" altLang="es-ES" sz="3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10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670" y="4255914"/>
            <a:ext cx="2075437" cy="207543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37892" y="530082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600" dirty="0">
                <a:solidFill>
                  <a:srgbClr val="002060"/>
                </a:solidFill>
                <a:latin typeface="Copperplate Gothic Bold" panose="020E0705020206020404" pitchFamily="34" charset="0"/>
              </a:rPr>
              <a:t>Objeto</a:t>
            </a:r>
            <a:r>
              <a:rPr lang="es-ES" sz="3600" b="1" dirty="0"/>
              <a:t> </a:t>
            </a:r>
            <a:r>
              <a:rPr lang="es-ES" sz="3600" dirty="0">
                <a:solidFill>
                  <a:srgbClr val="002060"/>
                </a:solidFill>
                <a:latin typeface="Copperplate Gothic Bold" panose="020E0705020206020404" pitchFamily="34" charset="0"/>
              </a:rPr>
              <a:t>de</a:t>
            </a:r>
            <a:r>
              <a:rPr lang="es-ES" sz="3600" b="1" dirty="0"/>
              <a:t> </a:t>
            </a:r>
            <a:r>
              <a:rPr lang="es-ES" sz="3600" dirty="0">
                <a:solidFill>
                  <a:srgbClr val="002060"/>
                </a:solidFill>
                <a:latin typeface="Copperplate Gothic Bold" panose="020E0705020206020404" pitchFamily="34" charset="0"/>
              </a:rPr>
              <a:t>Estudio</a:t>
            </a:r>
            <a:endParaRPr lang="en-US" sz="3600" dirty="0">
              <a:solidFill>
                <a:srgbClr val="002060"/>
              </a:solidFill>
              <a:latin typeface="Copperplate Gothic Bold" panose="020E0705020206020404" pitchFamily="34" charset="0"/>
            </a:endParaRPr>
          </a:p>
        </p:txBody>
      </p:sp>
      <p:grpSp>
        <p:nvGrpSpPr>
          <p:cNvPr id="5" name="4 Rectángulo redondeado"/>
          <p:cNvGrpSpPr/>
          <p:nvPr/>
        </p:nvGrpSpPr>
        <p:grpSpPr bwMode="auto">
          <a:xfrm>
            <a:off x="1145458" y="1837660"/>
            <a:ext cx="9901083" cy="2897809"/>
            <a:chOff x="112" y="963"/>
            <a:chExt cx="6029" cy="1644"/>
          </a:xfrm>
        </p:grpSpPr>
        <p:pic>
          <p:nvPicPr>
            <p:cNvPr id="6" name="4 Rectángulo redondeado"/>
            <p:cNvPicPr>
              <a:picLocks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" y="963"/>
              <a:ext cx="6029" cy="1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188" y="1181"/>
              <a:ext cx="5760" cy="1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>
                <a:lnSpc>
                  <a:spcPct val="150000"/>
                </a:lnSpc>
                <a:buNone/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33067" y="2632330"/>
            <a:ext cx="9166504" cy="1718879"/>
          </a:xfrm>
          <a:prstGeom prst="rect">
            <a:avLst/>
          </a:prstGeom>
          <a:noFill/>
        </p:spPr>
        <p:txBody>
          <a:bodyPr wrap="square" anchor="t" anchorCtr="0">
            <a:noAutofit/>
          </a:bodyPr>
          <a:lstStyle/>
          <a:p>
            <a:pPr algn="ctr">
              <a:lnSpc>
                <a:spcPct val="110000"/>
              </a:lnSpc>
              <a:spcAft>
                <a:spcPts val="800"/>
              </a:spcAft>
            </a:pPr>
            <a:r>
              <a:rPr lang="es-ES" altLang="zh-CN" sz="3600" dirty="0">
                <a:solidFill>
                  <a:schemeClr val="tx2"/>
                </a:solidFill>
              </a:rPr>
              <a:t> </a:t>
            </a:r>
            <a:r>
              <a:rPr lang="es-ES" altLang="zh-CN" sz="3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altLang="zh-CN" sz="36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Proceso </a:t>
            </a:r>
            <a:r>
              <a:rPr lang="es-ES" altLang="zh-CN" sz="3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s-ES" altLang="zh-CN" sz="36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gestión de los           expedientes</a:t>
            </a:r>
            <a:r>
              <a:rPr lang="es-ES" altLang="zh-CN" sz="3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3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24062" y="457636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600" dirty="0">
                <a:solidFill>
                  <a:srgbClr val="002060"/>
                </a:solidFill>
                <a:latin typeface="Copperplate Gothic Bold" panose="020E0705020206020404" pitchFamily="34" charset="0"/>
              </a:rPr>
              <a:t>Campo</a:t>
            </a:r>
            <a:r>
              <a:rPr lang="es-ES" sz="3600" b="1" dirty="0"/>
              <a:t> </a:t>
            </a:r>
            <a:r>
              <a:rPr lang="es-ES" sz="3600" dirty="0">
                <a:solidFill>
                  <a:srgbClr val="002060"/>
                </a:solidFill>
                <a:latin typeface="Copperplate Gothic Bold" panose="020E0705020206020404" pitchFamily="34" charset="0"/>
              </a:rPr>
              <a:t>de</a:t>
            </a:r>
            <a:r>
              <a:rPr lang="es-ES" sz="3600" b="1" dirty="0"/>
              <a:t> </a:t>
            </a:r>
            <a:r>
              <a:rPr lang="es-ES" sz="3600" dirty="0">
                <a:solidFill>
                  <a:srgbClr val="002060"/>
                </a:solidFill>
                <a:latin typeface="Copperplate Gothic Bold" panose="020E0705020206020404" pitchFamily="34" charset="0"/>
              </a:rPr>
              <a:t>Acción</a:t>
            </a:r>
            <a:r>
              <a:rPr lang="es-ES" sz="3600" b="1" dirty="0"/>
              <a:t> </a:t>
            </a:r>
            <a:endParaRPr lang="en-US" sz="1800" b="1" dirty="0"/>
          </a:p>
        </p:txBody>
      </p:sp>
      <p:grpSp>
        <p:nvGrpSpPr>
          <p:cNvPr id="5" name="4 Rectángulo redondeado"/>
          <p:cNvGrpSpPr/>
          <p:nvPr/>
        </p:nvGrpSpPr>
        <p:grpSpPr bwMode="auto">
          <a:xfrm>
            <a:off x="1145458" y="2336800"/>
            <a:ext cx="9901083" cy="2184400"/>
            <a:chOff x="112" y="963"/>
            <a:chExt cx="6029" cy="1644"/>
          </a:xfrm>
        </p:grpSpPr>
        <p:pic>
          <p:nvPicPr>
            <p:cNvPr id="6" name="4 Rectángulo redondeado"/>
            <p:cNvPicPr>
              <a:picLocks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" y="963"/>
              <a:ext cx="6029" cy="1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188" y="1181"/>
              <a:ext cx="5760" cy="1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>
                <a:lnSpc>
                  <a:spcPct val="150000"/>
                </a:lnSpc>
                <a:buNone/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13280" y="2512060"/>
            <a:ext cx="7773670" cy="184340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s-ES" altLang="zh-CN" sz="36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Gestión </a:t>
            </a:r>
            <a:r>
              <a:rPr lang="es-ES" altLang="zh-CN" sz="3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s-ES" altLang="zh-CN" sz="36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expedientes docentes digitales</a:t>
            </a:r>
            <a:r>
              <a:rPr lang="es-ES" altLang="zh-CN" sz="3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3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6" descr="F:\tesis de reportes\imagenes tesis\la lupa munec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300" y="3773238"/>
            <a:ext cx="2075241" cy="207524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41886" y="470661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600" dirty="0">
                <a:solidFill>
                  <a:srgbClr val="002060"/>
                </a:solidFill>
                <a:latin typeface="Copperplate Gothic Bold" panose="020E0705020206020404" pitchFamily="34" charset="0"/>
              </a:rPr>
              <a:t>Objetivo</a:t>
            </a:r>
            <a:r>
              <a:rPr lang="es-ES" sz="3600" b="1" dirty="0"/>
              <a:t> </a:t>
            </a:r>
            <a:r>
              <a:rPr lang="es-ES" sz="3600" dirty="0">
                <a:solidFill>
                  <a:srgbClr val="002060"/>
                </a:solidFill>
                <a:latin typeface="Copperplate Gothic Bold" panose="020E0705020206020404" pitchFamily="34" charset="0"/>
              </a:rPr>
              <a:t>General</a:t>
            </a:r>
            <a:endParaRPr lang="en-US" sz="3600" dirty="0">
              <a:solidFill>
                <a:srgbClr val="002060"/>
              </a:solidFill>
              <a:latin typeface="Copperplate Gothic Bold" panose="020E0705020206020404" pitchFamily="34" charset="0"/>
            </a:endParaRPr>
          </a:p>
        </p:txBody>
      </p:sp>
      <p:grpSp>
        <p:nvGrpSpPr>
          <p:cNvPr id="5" name="4 Rectángulo redondeado"/>
          <p:cNvGrpSpPr/>
          <p:nvPr/>
        </p:nvGrpSpPr>
        <p:grpSpPr bwMode="auto">
          <a:xfrm>
            <a:off x="461482" y="1826280"/>
            <a:ext cx="11474245" cy="3081640"/>
            <a:chOff x="112" y="963"/>
            <a:chExt cx="6029" cy="1644"/>
          </a:xfrm>
        </p:grpSpPr>
        <p:pic>
          <p:nvPicPr>
            <p:cNvPr id="6" name="4 Rectángulo redondeado"/>
            <p:cNvPicPr>
              <a:picLocks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" y="963"/>
              <a:ext cx="6029" cy="1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188" y="1181"/>
              <a:ext cx="5760" cy="1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>
                <a:lnSpc>
                  <a:spcPct val="150000"/>
                </a:lnSpc>
                <a:buNone/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931545" y="2067560"/>
            <a:ext cx="10535285" cy="243141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>
              <a:lnSpc>
                <a:spcPct val="140000"/>
              </a:lnSpc>
              <a:spcAft>
                <a:spcPts val="800"/>
              </a:spcAft>
            </a:pPr>
            <a:r>
              <a:rPr lang="es-ES" altLang="en-US" sz="3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altLang="es-ES" sz="3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esarrollar un sistema web que permita</a:t>
            </a:r>
            <a:endParaRPr lang="en-US" altLang="es-ES" sz="3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40000"/>
              </a:lnSpc>
              <a:spcAft>
                <a:spcPts val="800"/>
              </a:spcAft>
            </a:pPr>
            <a:r>
              <a:rPr lang="en-US" altLang="es-ES" sz="3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altLang="es-ES" sz="36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es-ES" sz="36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40000"/>
              </a:lnSpc>
              <a:spcAft>
                <a:spcPts val="800"/>
              </a:spcAft>
            </a:pPr>
            <a:r>
              <a:rPr lang="en-US" altLang="es-ES" sz="36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gesti</a:t>
            </a:r>
            <a:r>
              <a:rPr lang="en-US" altLang="en-US" sz="36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altLang="es-ES" sz="36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altLang="es-ES" sz="3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los expedientes docentes digitales.</a:t>
            </a:r>
            <a:endParaRPr lang="en-US" altLang="es-ES" sz="3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788" y="4907920"/>
            <a:ext cx="3720721" cy="19500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13080"/>
            <a:ext cx="7522210" cy="650240"/>
          </a:xfrm>
        </p:spPr>
        <p:txBody>
          <a:bodyPr/>
          <a:p>
            <a:r>
              <a:rPr lang="es-ES" altLang="en-US">
                <a:latin typeface="Copperplate Gothic Bold" panose="020E0705020206020404" pitchFamily="34" charset="0"/>
                <a:cs typeface="Copperplate Gothic Bold" panose="020E0705020206020404" pitchFamily="34" charset="0"/>
              </a:rPr>
              <a:t>Tareas de Investigación</a:t>
            </a:r>
            <a:endParaRPr lang="es-ES" altLang="en-US">
              <a:latin typeface="Copperplate Gothic Bold" panose="020E0705020206020404" pitchFamily="34" charset="0"/>
              <a:cs typeface="Copperplate Gothic Bold" panose="020E0705020206020404" pitchFamily="34" charset="0"/>
            </a:endParaRP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quarter" idx="14"/>
          </p:nvPr>
        </p:nvSpPr>
        <p:spPr>
          <a:xfrm>
            <a:off x="410210" y="1311275"/>
            <a:ext cx="11245850" cy="5367655"/>
          </a:xfrm>
        </p:spPr>
        <p:txBody>
          <a:bodyPr/>
          <a:p>
            <a:pPr marL="457200" indent="-457200" algn="l">
              <a:lnSpc>
                <a:spcPct val="170000"/>
              </a:lnSpc>
              <a:buAutoNum type="arabicPeriod"/>
            </a:pPr>
            <a:r>
              <a:rPr lang="en-US" altLang="es-ES" sz="2800" b="1">
                <a:latin typeface="Arial" panose="020B0604020202020204" pitchFamily="34" charset="0"/>
                <a:cs typeface="Arial" panose="020B0604020202020204" pitchFamily="34" charset="0"/>
              </a:rPr>
              <a:t>Establecimiento de un marco conceptual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</a:rPr>
              <a:t> relacionado con las tecnolog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í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</a:rPr>
              <a:t>as de la informaci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</a:rPr>
              <a:t>n y la gesti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</a:rPr>
              <a:t>n de expedientes docentes.</a:t>
            </a:r>
            <a:endParaRPr lang="en-US" altLang="es-E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lnSpc>
                <a:spcPct val="170000"/>
              </a:lnSpc>
              <a:buAutoNum type="arabicPeriod"/>
            </a:pPr>
            <a:r>
              <a:rPr lang="en-US" altLang="es-ES" sz="2800" b="1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en-US" altLang="en-US" sz="2800" b="1"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lang="en-US" altLang="es-ES" sz="2800" b="1">
                <a:latin typeface="Arial" panose="020B0604020202020204" pitchFamily="34" charset="0"/>
                <a:cs typeface="Arial" panose="020B0604020202020204" pitchFamily="34" charset="0"/>
              </a:rPr>
              <a:t>lisis del proceso actual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altLang="en-US" sz="2800">
                <a:latin typeface="Arial" panose="020B0604020202020204" pitchFamily="34" charset="0"/>
                <a:cs typeface="Arial" panose="020B0604020202020204" pitchFamily="34" charset="0"/>
              </a:rPr>
              <a:t>la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</a:rPr>
              <a:t> gesti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</a:rPr>
              <a:t>n de expedientes en la UCI, incluyendo las necesidades tanto de RRHH como de los docentes en sus procesos de categorizaci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</a:rPr>
              <a:t>n.</a:t>
            </a:r>
            <a:endParaRPr lang="en-US" altLang="es-E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altLang="es-ES" sz="2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67996"/>
            <a:ext cx="7522029" cy="825046"/>
          </a:xfrm>
        </p:spPr>
        <p:txBody>
          <a:bodyPr/>
          <a:p>
            <a:r>
              <a:rPr lang="es-ES" altLang="en-US">
                <a:latin typeface="Copperplate Gothic Bold" panose="020E0705020206020404" pitchFamily="34" charset="0"/>
                <a:cs typeface="Copperplate Gothic Bold" panose="020E0705020206020404" pitchFamily="34" charset="0"/>
              </a:rPr>
              <a:t>Tareas de investigación</a:t>
            </a:r>
            <a:endParaRPr lang="es-ES" altLang="en-US">
              <a:latin typeface="Copperplate Gothic Bold" panose="020E0705020206020404" pitchFamily="34" charset="0"/>
              <a:cs typeface="Copperplate Gothic Bold" panose="020E0705020206020404" pitchFamily="34" charset="0"/>
            </a:endParaRP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quarter" idx="14"/>
          </p:nvPr>
        </p:nvSpPr>
        <p:spPr>
          <a:xfrm>
            <a:off x="386715" y="1068070"/>
            <a:ext cx="10922000" cy="5566410"/>
          </a:xfrm>
        </p:spPr>
        <p:txBody>
          <a:bodyPr/>
          <a:p>
            <a:pPr marL="514350" indent="-514350" algn="l">
              <a:lnSpc>
                <a:spcPct val="170000"/>
              </a:lnSpc>
              <a:buFont typeface="+mj-lt"/>
              <a:buAutoNum type="arabicPeriod" startAt="3"/>
            </a:pPr>
            <a:r>
              <a:rPr lang="en-US" altLang="es-ES" sz="28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Investigaci</a:t>
            </a:r>
            <a:r>
              <a:rPr lang="en-US" altLang="en-US" sz="28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ó</a:t>
            </a:r>
            <a:r>
              <a:rPr lang="en-US" altLang="es-ES" sz="28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 de sistemas hom</a:t>
            </a:r>
            <a:r>
              <a:rPr lang="en-US" altLang="en-US" sz="28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ó</a:t>
            </a:r>
            <a:r>
              <a:rPr lang="en-US" altLang="es-ES" sz="28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logos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implementados en otras instituciones educativas, para identificar buenas pr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á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cticas aplicables al contexto de la UCI.</a:t>
            </a:r>
            <a:endParaRPr lang="en-US" altLang="es-ES" sz="2800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514350" indent="-514350" algn="l">
              <a:lnSpc>
                <a:spcPct val="170000"/>
              </a:lnSpc>
              <a:buFont typeface="+mj-lt"/>
              <a:buAutoNum type="arabicPeriod" startAt="3"/>
            </a:pPr>
            <a:r>
              <a:rPr lang="en-US" altLang="es-ES" sz="28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Selecci</a:t>
            </a:r>
            <a:r>
              <a:rPr lang="en-US" altLang="en-US" sz="28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ó</a:t>
            </a:r>
            <a:r>
              <a:rPr lang="en-US" altLang="es-ES" sz="28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 de herramientas y t</a:t>
            </a:r>
            <a:r>
              <a:rPr lang="en-US" altLang="en-US" sz="28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é</a:t>
            </a:r>
            <a:r>
              <a:rPr lang="en-US" altLang="es-ES" sz="28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cnicas</a:t>
            </a:r>
            <a:r>
              <a:rPr lang="en-US" altLang="es-E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que permitan desarrollar un sistema web </a:t>
            </a:r>
            <a:r>
              <a:rPr altLang="en-U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para la gestión de expedientes docentes.</a:t>
            </a:r>
            <a:endParaRPr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3"/>
            </a:pPr>
            <a:endParaRPr lang="es-E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907*413"/>
  <p:tag name="TABLE_ENDDRAG_RECT" val="31*105*907*413"/>
</p:tagLst>
</file>

<file path=ppt/theme/theme1.xml><?xml version="1.0" encoding="utf-8"?>
<a:theme xmlns:a="http://schemas.openxmlformats.org/drawingml/2006/main" name="Frase">
  <a:themeElements>
    <a:clrScheme name="20 UCI con tablas">
      <a:dk1>
        <a:srgbClr val="041A59"/>
      </a:dk1>
      <a:lt1>
        <a:sysClr val="window" lastClr="FFFFFF"/>
      </a:lt1>
      <a:dk2>
        <a:srgbClr val="000000"/>
      </a:dk2>
      <a:lt2>
        <a:srgbClr val="E7E6E6"/>
      </a:lt2>
      <a:accent1>
        <a:srgbClr val="F99E0D"/>
      </a:accent1>
      <a:accent2>
        <a:srgbClr val="CE002A"/>
      </a:accent2>
      <a:accent3>
        <a:srgbClr val="FF661A"/>
      </a:accent3>
      <a:accent4>
        <a:srgbClr val="5E9900"/>
      </a:accent4>
      <a:accent5>
        <a:srgbClr val="E000E0"/>
      </a:accent5>
      <a:accent6>
        <a:srgbClr val="22B260"/>
      </a:accent6>
      <a:hlink>
        <a:srgbClr val="1D71AE"/>
      </a:hlink>
      <a:folHlink>
        <a:srgbClr val="F99E0D"/>
      </a:folHlink>
    </a:clrScheme>
    <a:fontScheme name="Personalizado 2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ido">
  <a:themeElements>
    <a:clrScheme name="20 UCI con tablas">
      <a:dk1>
        <a:srgbClr val="041A59"/>
      </a:dk1>
      <a:lt1>
        <a:sysClr val="window" lastClr="FFFFFF"/>
      </a:lt1>
      <a:dk2>
        <a:srgbClr val="000000"/>
      </a:dk2>
      <a:lt2>
        <a:srgbClr val="E7E6E6"/>
      </a:lt2>
      <a:accent1>
        <a:srgbClr val="F99E0D"/>
      </a:accent1>
      <a:accent2>
        <a:srgbClr val="CE002A"/>
      </a:accent2>
      <a:accent3>
        <a:srgbClr val="FF661A"/>
      </a:accent3>
      <a:accent4>
        <a:srgbClr val="5E9900"/>
      </a:accent4>
      <a:accent5>
        <a:srgbClr val="E000E0"/>
      </a:accent5>
      <a:accent6>
        <a:srgbClr val="22B260"/>
      </a:accent6>
      <a:hlink>
        <a:srgbClr val="1D71AE"/>
      </a:hlink>
      <a:folHlink>
        <a:srgbClr val="F99E0D"/>
      </a:folHlink>
    </a:clrScheme>
    <a:fontScheme name="Personalizado 2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7168</Words>
  <Application>WPS Presentation</Application>
  <PresentationFormat>Personalizado</PresentationFormat>
  <Paragraphs>372</Paragraphs>
  <Slides>39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30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39</vt:i4>
      </vt:variant>
    </vt:vector>
  </HeadingPairs>
  <TitlesOfParts>
    <vt:vector size="71" baseType="lpstr">
      <vt:lpstr>Arial</vt:lpstr>
      <vt:lpstr>SimSun</vt:lpstr>
      <vt:lpstr>Wingdings</vt:lpstr>
      <vt:lpstr>Times New Roman</vt:lpstr>
      <vt:lpstr>Copperplate Gothic Bold</vt:lpstr>
      <vt:lpstr>Calibri</vt:lpstr>
      <vt:lpstr>Myriad Pro</vt:lpstr>
      <vt:lpstr>Segoe Print</vt:lpstr>
      <vt:lpstr>Microsoft YaHei</vt:lpstr>
      <vt:lpstr>Arial Unicode MS</vt:lpstr>
      <vt:lpstr>Wingdings</vt:lpstr>
      <vt:lpstr>Bahnschrift Condensed</vt:lpstr>
      <vt:lpstr>Lucida Bright</vt:lpstr>
      <vt:lpstr>Lucida Console</vt:lpstr>
      <vt:lpstr>Magneto</vt:lpstr>
      <vt:lpstr>Maiandra GD</vt:lpstr>
      <vt:lpstr>Malgun Gothic</vt:lpstr>
      <vt:lpstr>Malgun Gothic Semilight</vt:lpstr>
      <vt:lpstr>Matura MT Script Capitals</vt:lpstr>
      <vt:lpstr>Microsoft Himalaya</vt:lpstr>
      <vt:lpstr>Microsoft JhengHei</vt:lpstr>
      <vt:lpstr>Microsoft JhengHei UI Light</vt:lpstr>
      <vt:lpstr>Microsoft New Tai Lue</vt:lpstr>
      <vt:lpstr>Microsoft Tai Le</vt:lpstr>
      <vt:lpstr>Microsoft YaHei UI</vt:lpstr>
      <vt:lpstr>Nirmala UI</vt:lpstr>
      <vt:lpstr>Papyrus</vt:lpstr>
      <vt:lpstr>NSimSun</vt:lpstr>
      <vt:lpstr>Old English Text MT</vt:lpstr>
      <vt:lpstr>ar</vt:lpstr>
      <vt:lpstr>Frase</vt:lpstr>
      <vt:lpstr>Contenido</vt:lpstr>
      <vt:lpstr>Trabajo de Diploma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Tareas de Investigación</vt:lpstr>
      <vt:lpstr>Tareas de investigación</vt:lpstr>
      <vt:lpstr>Tareas de investigación</vt:lpstr>
      <vt:lpstr>Conceptos asociados</vt:lpstr>
      <vt:lpstr>Conceptos asociados</vt:lpstr>
      <vt:lpstr>PowerPoint 演示文稿</vt:lpstr>
      <vt:lpstr>Tabla comparativa de sistemas homólogos</vt:lpstr>
      <vt:lpstr>PowerPoint 演示文稿</vt:lpstr>
      <vt:lpstr>PowerPoint 演示文稿</vt:lpstr>
      <vt:lpstr>PowerPoint 演示文稿</vt:lpstr>
      <vt:lpstr>Metodologías de desarrollo de software</vt:lpstr>
      <vt:lpstr>Conclusiones </vt:lpstr>
      <vt:lpstr>Conclusiones </vt:lpstr>
      <vt:lpstr>Descripción de la Solución</vt:lpstr>
      <vt:lpstr>Requisitos del Sistema</vt:lpstr>
      <vt:lpstr>Requisitos del Sistema</vt:lpstr>
      <vt:lpstr>Prototipo de interfaz</vt:lpstr>
      <vt:lpstr>Arquitectura del Sistema MTV</vt:lpstr>
      <vt:lpstr>Patrones del diseño de Software Patrones GRASP</vt:lpstr>
      <vt:lpstr>Patrones del diseño de Software Patrones GRASP</vt:lpstr>
      <vt:lpstr>Patrones del diseño de Software Patrones GRASP</vt:lpstr>
      <vt:lpstr>Patrones del diseño de Software Patrones GRASP</vt:lpstr>
      <vt:lpstr>Patrones del diseño de Software Patrones GRASP</vt:lpstr>
      <vt:lpstr>Patrones del diseño de Software Patrones GoF</vt:lpstr>
      <vt:lpstr>Patrones del diseño de Software Patrones GoF</vt:lpstr>
      <vt:lpstr>Patrones del diseño de Software Patrones GoF</vt:lpstr>
      <vt:lpstr>Patrones del diseño de Software Patrones GoF</vt:lpstr>
      <vt:lpstr>Patrones del diseño de Software Patrones GoF</vt:lpstr>
      <vt:lpstr>Modelo de Datos </vt:lpstr>
      <vt:lpstr>Conclusiones Parciales del capitulo</vt:lpstr>
      <vt:lpstr>Conclusiones Parciales del capitulo</vt:lpstr>
      <vt:lpstr>Conclusiones Parciales del capitulo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Hector Betancourt Matos</dc:creator>
  <cp:lastModifiedBy>Ismael Crespo</cp:lastModifiedBy>
  <cp:revision>500</cp:revision>
  <dcterms:created xsi:type="dcterms:W3CDTF">2022-02-03T04:43:00Z</dcterms:created>
  <dcterms:modified xsi:type="dcterms:W3CDTF">2025-04-28T21:27:35Z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3082-12.2.0.20795</vt:lpwstr>
  </property>
  <property fmtid="{D5CDD505-2E9C-101B-9397-08002B2CF9AE}" pid="3" name="ICV">
    <vt:lpwstr>F6CD35F68F3B4E8BAF6C227D3E74EB87_13</vt:lpwstr>
  </property>
</Properties>
</file>